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6"/>
  </p:notesMasterIdLst>
  <p:sldIdLst>
    <p:sldId id="257" r:id="rId2"/>
    <p:sldId id="358" r:id="rId3"/>
    <p:sldId id="360" r:id="rId4"/>
    <p:sldId id="361" r:id="rId5"/>
    <p:sldId id="362" r:id="rId6"/>
    <p:sldId id="326" r:id="rId7"/>
    <p:sldId id="363" r:id="rId8"/>
    <p:sldId id="437" r:id="rId9"/>
    <p:sldId id="400" r:id="rId10"/>
    <p:sldId id="443" r:id="rId11"/>
    <p:sldId id="444" r:id="rId12"/>
    <p:sldId id="445" r:id="rId13"/>
    <p:sldId id="446" r:id="rId14"/>
    <p:sldId id="329" r:id="rId15"/>
    <p:sldId id="448" r:id="rId16"/>
    <p:sldId id="330" r:id="rId17"/>
    <p:sldId id="331" r:id="rId18"/>
    <p:sldId id="332" r:id="rId19"/>
    <p:sldId id="333" r:id="rId20"/>
    <p:sldId id="449" r:id="rId21"/>
    <p:sldId id="334" r:id="rId22"/>
    <p:sldId id="335" r:id="rId23"/>
    <p:sldId id="336" r:id="rId24"/>
    <p:sldId id="338" r:id="rId25"/>
    <p:sldId id="343" r:id="rId26"/>
    <p:sldId id="345" r:id="rId27"/>
    <p:sldId id="340" r:id="rId28"/>
    <p:sldId id="352" r:id="rId29"/>
    <p:sldId id="450" r:id="rId30"/>
    <p:sldId id="359" r:id="rId31"/>
    <p:sldId id="349" r:id="rId32"/>
    <p:sldId id="357" r:id="rId33"/>
    <p:sldId id="451" r:id="rId34"/>
    <p:sldId id="452" r:id="rId35"/>
    <p:sldId id="453" r:id="rId36"/>
    <p:sldId id="456" r:id="rId37"/>
    <p:sldId id="403" r:id="rId38"/>
    <p:sldId id="404" r:id="rId39"/>
    <p:sldId id="408" r:id="rId40"/>
    <p:sldId id="389" r:id="rId41"/>
    <p:sldId id="390" r:id="rId42"/>
    <p:sldId id="391" r:id="rId43"/>
    <p:sldId id="394" r:id="rId44"/>
    <p:sldId id="457" r:id="rId45"/>
    <p:sldId id="256" r:id="rId46"/>
    <p:sldId id="309" r:id="rId47"/>
    <p:sldId id="312" r:id="rId48"/>
    <p:sldId id="313" r:id="rId49"/>
    <p:sldId id="314" r:id="rId50"/>
    <p:sldId id="321" r:id="rId51"/>
    <p:sldId id="325" r:id="rId52"/>
    <p:sldId id="322" r:id="rId53"/>
    <p:sldId id="323" r:id="rId54"/>
    <p:sldId id="319" r:id="rId55"/>
    <p:sldId id="458" r:id="rId56"/>
    <p:sldId id="460" r:id="rId57"/>
    <p:sldId id="461" r:id="rId58"/>
    <p:sldId id="462" r:id="rId59"/>
    <p:sldId id="463" r:id="rId60"/>
    <p:sldId id="464" r:id="rId61"/>
    <p:sldId id="339" r:id="rId62"/>
    <p:sldId id="465" r:id="rId63"/>
    <p:sldId id="466" r:id="rId64"/>
    <p:sldId id="341" r:id="rId65"/>
    <p:sldId id="393" r:id="rId66"/>
    <p:sldId id="354" r:id="rId67"/>
    <p:sldId id="467" r:id="rId68"/>
    <p:sldId id="468" r:id="rId69"/>
    <p:sldId id="258" r:id="rId70"/>
    <p:sldId id="259" r:id="rId71"/>
    <p:sldId id="262" r:id="rId72"/>
    <p:sldId id="264" r:id="rId73"/>
    <p:sldId id="265" r:id="rId74"/>
    <p:sldId id="267" r:id="rId75"/>
    <p:sldId id="268" r:id="rId76"/>
    <p:sldId id="287" r:id="rId77"/>
    <p:sldId id="288" r:id="rId78"/>
    <p:sldId id="275" r:id="rId79"/>
    <p:sldId id="277" r:id="rId80"/>
    <p:sldId id="278" r:id="rId81"/>
    <p:sldId id="279" r:id="rId82"/>
    <p:sldId id="280" r:id="rId83"/>
    <p:sldId id="281" r:id="rId84"/>
    <p:sldId id="301" r:id="rId85"/>
    <p:sldId id="302" r:id="rId86"/>
    <p:sldId id="471" r:id="rId87"/>
    <p:sldId id="304" r:id="rId88"/>
    <p:sldId id="305" r:id="rId89"/>
    <p:sldId id="475" r:id="rId90"/>
    <p:sldId id="476" r:id="rId91"/>
    <p:sldId id="478" r:id="rId92"/>
    <p:sldId id="324" r:id="rId93"/>
    <p:sldId id="481" r:id="rId94"/>
    <p:sldId id="308" r:id="rId95"/>
    <p:sldId id="311" r:id="rId96"/>
    <p:sldId id="483" r:id="rId97"/>
    <p:sldId id="484" r:id="rId98"/>
    <p:sldId id="315" r:id="rId99"/>
    <p:sldId id="316" r:id="rId100"/>
    <p:sldId id="317" r:id="rId101"/>
    <p:sldId id="318" r:id="rId102"/>
    <p:sldId id="485" r:id="rId103"/>
    <p:sldId id="374" r:id="rId104"/>
    <p:sldId id="367" r:id="rId105"/>
    <p:sldId id="497" r:id="rId106"/>
    <p:sldId id="498" r:id="rId107"/>
    <p:sldId id="499" r:id="rId108"/>
    <p:sldId id="348" r:id="rId109"/>
    <p:sldId id="503" r:id="rId110"/>
    <p:sldId id="516" r:id="rId111"/>
    <p:sldId id="517" r:id="rId112"/>
    <p:sldId id="342" r:id="rId113"/>
    <p:sldId id="532" r:id="rId114"/>
    <p:sldId id="337" r:id="rId115"/>
    <p:sldId id="533" r:id="rId116"/>
    <p:sldId id="355" r:id="rId117"/>
    <p:sldId id="538" r:id="rId118"/>
    <p:sldId id="539" r:id="rId119"/>
    <p:sldId id="486" r:id="rId120"/>
    <p:sldId id="488" r:id="rId121"/>
    <p:sldId id="356" r:id="rId122"/>
    <p:sldId id="543" r:id="rId123"/>
    <p:sldId id="545" r:id="rId124"/>
    <p:sldId id="546" r:id="rId125"/>
    <p:sldId id="552" r:id="rId126"/>
    <p:sldId id="553" r:id="rId127"/>
    <p:sldId id="405" r:id="rId128"/>
    <p:sldId id="557" r:id="rId129"/>
    <p:sldId id="558" r:id="rId130"/>
    <p:sldId id="416" r:id="rId131"/>
    <p:sldId id="429" r:id="rId132"/>
    <p:sldId id="436" r:id="rId133"/>
    <p:sldId id="560" r:id="rId134"/>
    <p:sldId id="491" r:id="rId1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5891" autoAdjust="0"/>
  </p:normalViewPr>
  <p:slideViewPr>
    <p:cSldViewPr snapToGrid="0" snapToObjects="1">
      <p:cViewPr varScale="1">
        <p:scale>
          <a:sx n="75" d="100"/>
          <a:sy n="75" d="100"/>
        </p:scale>
        <p:origin x="2144"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8EE406-1D4A-7449-A7CC-F8650304FCF3}" type="datetimeFigureOut">
              <a:rPr lang="en-US" smtClean="0"/>
              <a:t>9/7/20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66B670-361A-BB45-8CD9-95944ED35518}" type="slidenum">
              <a:rPr lang="en-US" smtClean="0"/>
              <a:t>‹#›</a:t>
            </a:fld>
            <a:endParaRPr lang="en-US"/>
          </a:p>
        </p:txBody>
      </p:sp>
    </p:spTree>
    <p:extLst>
      <p:ext uri="{BB962C8B-B14F-4D97-AF65-F5344CB8AC3E}">
        <p14:creationId xmlns:p14="http://schemas.microsoft.com/office/powerpoint/2010/main" val="19850218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BEA156-D6FA-0C4E-8A39-3EEE7375CFA0}"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BEA156-D6FA-0C4E-8A39-3EEE7375CFA0}"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BEA156-D6FA-0C4E-8A39-3EEE7375CFA0}"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BEA156-D6FA-0C4E-8A39-3EEE7375CFA0}"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BEA156-D6FA-0C4E-8A39-3EEE7375CFA0}"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BEA156-D6FA-0C4E-8A39-3EEE7375CFA0}"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BEA156-D6FA-0C4E-8A39-3EEE7375CFA0}" type="datetimeFigureOut">
              <a:rPr lang="en-US" smtClean="0"/>
              <a:pPr/>
              <a:t>9/7/20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BEA156-D6FA-0C4E-8A39-3EEE7375CFA0}" type="datetimeFigureOut">
              <a:rPr lang="en-US" smtClean="0"/>
              <a:pPr/>
              <a:t>9/7/20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EA156-D6FA-0C4E-8A39-3EEE7375CFA0}" type="datetimeFigureOut">
              <a:rPr lang="en-US" smtClean="0"/>
              <a:pPr/>
              <a:t>9/7/20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BEA156-D6FA-0C4E-8A39-3EEE7375CFA0}"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BEA156-D6FA-0C4E-8A39-3EEE7375CFA0}"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EA156-D6FA-0C4E-8A39-3EEE7375CFA0}" type="datetimeFigureOut">
              <a:rPr lang="en-US" smtClean="0"/>
              <a:pPr/>
              <a:t>9/7/20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54A33-503F-F847-BEBB-325A3AE39EC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17" Type="http://schemas.openxmlformats.org/officeDocument/2006/relationships/hyperlink" Target="https://en.wikipedia.org/w/index.php?title=Sophie_Kuppers&amp;action=edit&amp;redlink=1" TargetMode="External"/><Relationship Id="rId21" Type="http://schemas.openxmlformats.org/officeDocument/2006/relationships/hyperlink" Target="https://en.wikipedia.org/wiki/Ossip_Zadkine" TargetMode="External"/><Relationship Id="rId42" Type="http://schemas.openxmlformats.org/officeDocument/2006/relationships/hyperlink" Target="https://en.wikipedia.org/wiki/Art_nouveau" TargetMode="External"/><Relationship Id="rId63" Type="http://schemas.openxmlformats.org/officeDocument/2006/relationships/hyperlink" Target="https://en.wikipedia.org/wiki/Cubism" TargetMode="External"/><Relationship Id="rId84" Type="http://schemas.openxmlformats.org/officeDocument/2006/relationships/hyperlink" Target="https://en.wikipedia.org/wiki/El_Lissitzky%23cite_note-22" TargetMode="External"/><Relationship Id="rId138" Type="http://schemas.openxmlformats.org/officeDocument/2006/relationships/hyperlink" Target="https://en.wikipedia.org/wiki/El_Lissitzky%23cite_note-34" TargetMode="External"/><Relationship Id="rId159" Type="http://schemas.openxmlformats.org/officeDocument/2006/relationships/hyperlink" Target="https://en.wikipedia.org/wiki/El_Lissitzky%23cite_note-41" TargetMode="External"/><Relationship Id="rId107" Type="http://schemas.openxmlformats.org/officeDocument/2006/relationships/hyperlink" Target="https://en.wikipedia.org/wiki/Vladimir_Mayakovsky" TargetMode="External"/><Relationship Id="rId11" Type="http://schemas.openxmlformats.org/officeDocument/2006/relationships/hyperlink" Target="https://en.wikipedia.org/wiki/Russian_history,_1892-1920" TargetMode="External"/><Relationship Id="rId32" Type="http://schemas.openxmlformats.org/officeDocument/2006/relationships/hyperlink" Target="https://en.wikipedia.org/wiki/El_Lissitzky%23cite_note-7" TargetMode="External"/><Relationship Id="rId53" Type="http://schemas.openxmlformats.org/officeDocument/2006/relationships/hyperlink" Target="https://en.wikipedia.org/wiki/El_Lissitzky%23cite_note-11" TargetMode="External"/><Relationship Id="rId74" Type="http://schemas.openxmlformats.org/officeDocument/2006/relationships/hyperlink" Target="https://en.wikipedia.org/wiki/UNOVIS" TargetMode="External"/><Relationship Id="rId128" Type="http://schemas.openxmlformats.org/officeDocument/2006/relationships/hyperlink" Target="https://en.wikipedia.org/wiki/ASNOVA" TargetMode="External"/><Relationship Id="rId149" Type="http://schemas.openxmlformats.org/officeDocument/2006/relationships/hyperlink" Target="https://en.wikipedia.org/wiki/El_Lissitzky%23cite_note-37" TargetMode="External"/><Relationship Id="rId5" Type="http://schemas.openxmlformats.org/officeDocument/2006/relationships/hyperlink" Target="https://en.wikipedia.org/wiki/Vitebsk" TargetMode="External"/><Relationship Id="rId95" Type="http://schemas.openxmlformats.org/officeDocument/2006/relationships/hyperlink" Target="https://en.wikipedia.org/wiki/Painting" TargetMode="External"/><Relationship Id="rId160" Type="http://schemas.openxmlformats.org/officeDocument/2006/relationships/hyperlink" Target="https://en.wikipedia.org/wiki/El_Lissitzky%23cite_note-42" TargetMode="External"/><Relationship Id="rId22" Type="http://schemas.openxmlformats.org/officeDocument/2006/relationships/hyperlink" Target="https://en.wikipedia.org/wiki/El_Lissitzky%23cite_note-5" TargetMode="External"/><Relationship Id="rId43" Type="http://schemas.openxmlformats.org/officeDocument/2006/relationships/hyperlink" Target="https://en.wikipedia.org/wiki/Passover" TargetMode="External"/><Relationship Id="rId64" Type="http://schemas.openxmlformats.org/officeDocument/2006/relationships/hyperlink" Target="https://en.wikipedia.org/wiki/Suprematism" TargetMode="External"/><Relationship Id="rId118" Type="http://schemas.openxmlformats.org/officeDocument/2006/relationships/hyperlink" Target="https://en.wikipedia.org/wiki/Skyscraper" TargetMode="External"/><Relationship Id="rId139" Type="http://schemas.openxmlformats.org/officeDocument/2006/relationships/hyperlink" Target="https://en.wikipedia.org/wiki/Vladimir_Favorsky" TargetMode="External"/><Relationship Id="rId85" Type="http://schemas.openxmlformats.org/officeDocument/2006/relationships/hyperlink" Target="https://en.wikipedia.org/wiki/Communist" TargetMode="External"/><Relationship Id="rId150" Type="http://schemas.openxmlformats.org/officeDocument/2006/relationships/hyperlink" Target="https://en.wikipedia.org/wiki/File:Photomontage_by_El_Lissitzky_1930.jpg" TargetMode="External"/><Relationship Id="rId12" Type="http://schemas.openxmlformats.org/officeDocument/2006/relationships/hyperlink" Target="https://en.wikipedia.org/wiki/Germany" TargetMode="External"/><Relationship Id="rId17" Type="http://schemas.openxmlformats.org/officeDocument/2006/relationships/hyperlink" Target="https://en.wikipedia.org/wiki/Paris" TargetMode="External"/><Relationship Id="rId33" Type="http://schemas.openxmlformats.org/officeDocument/2006/relationships/hyperlink" Target="https://en.wikipedia.org/w/index.php?title=Boris_Velikovsky&amp;action=edit&amp;redlink=1" TargetMode="External"/><Relationship Id="rId38" Type="http://schemas.openxmlformats.org/officeDocument/2006/relationships/hyperlink" Target="https://en.wikipedia.org/wiki/Mahilyow" TargetMode="External"/><Relationship Id="rId59" Type="http://schemas.openxmlformats.org/officeDocument/2006/relationships/hyperlink" Target="https://en.wikipedia.org/wiki/Figurative_art" TargetMode="External"/><Relationship Id="rId103" Type="http://schemas.openxmlformats.org/officeDocument/2006/relationships/hyperlink" Target="https://en.wikipedia.org/wiki/Ilya_Ehrenburg" TargetMode="External"/><Relationship Id="rId108" Type="http://schemas.openxmlformats.org/officeDocument/2006/relationships/hyperlink" Target="https://en.wikipedia.org/wiki/Jean_Arp" TargetMode="External"/><Relationship Id="rId124" Type="http://schemas.openxmlformats.org/officeDocument/2006/relationships/hyperlink" Target="https://en.wikipedia.org/wiki/Kremlin" TargetMode="External"/><Relationship Id="rId129" Type="http://schemas.openxmlformats.org/officeDocument/2006/relationships/hyperlink" Target="https://tools.wmflabs.org/geohack/geohack.php?pagename=El_Lissitzky&amp;params=55.777277_N_37.610828_E_" TargetMode="External"/><Relationship Id="rId54" Type="http://schemas.openxmlformats.org/officeDocument/2006/relationships/hyperlink" Target="https://en.wikipedia.org/wiki/Genre" TargetMode="External"/><Relationship Id="rId70" Type="http://schemas.openxmlformats.org/officeDocument/2006/relationships/hyperlink" Target="https://en.wikipedia.org/wiki/Bolshevik_Revolution" TargetMode="External"/><Relationship Id="rId75" Type="http://schemas.openxmlformats.org/officeDocument/2006/relationships/hyperlink" Target="https://en.wikipedia.org/wiki/El_Lissitzky%23cite_note-SHA93-20" TargetMode="External"/><Relationship Id="rId91" Type="http://schemas.openxmlformats.org/officeDocument/2006/relationships/hyperlink" Target="https://en.wikipedia.org/wiki/Russian_language" TargetMode="External"/><Relationship Id="rId96" Type="http://schemas.openxmlformats.org/officeDocument/2006/relationships/hyperlink" Target="https://en.wikipedia.org/wiki/Three-dimensional_space" TargetMode="External"/><Relationship Id="rId140" Type="http://schemas.openxmlformats.org/officeDocument/2006/relationships/hyperlink" Target="https://en.wikipedia.org/wiki/Cologne" TargetMode="External"/><Relationship Id="rId145" Type="http://schemas.openxmlformats.org/officeDocument/2006/relationships/hyperlink" Target="https://en.wikipedia.org/wiki/El_Lissitzky%23cite_note-35" TargetMode="External"/><Relationship Id="rId161" Type="http://schemas.openxmlformats.org/officeDocument/2006/relationships/hyperlink" Target="https://en.wikipedia.org/wiki/Red_Army" TargetMode="External"/><Relationship Id="rId1" Type="http://schemas.openxmlformats.org/officeDocument/2006/relationships/slideLayout" Target="../slideLayouts/slideLayout1.xml"/><Relationship Id="rId6" Type="http://schemas.openxmlformats.org/officeDocument/2006/relationships/hyperlink" Target="https://en.wikipedia.org/wiki/Belarus" TargetMode="External"/><Relationship Id="rId23" Type="http://schemas.openxmlformats.org/officeDocument/2006/relationships/hyperlink" Target="https://en.wikipedia.org/wiki/World_War_I" TargetMode="External"/><Relationship Id="rId28" Type="http://schemas.openxmlformats.org/officeDocument/2006/relationships/hyperlink" Target="https://en.wikipedia.org/wiki/Wassily_Kandinsky" TargetMode="External"/><Relationship Id="rId49" Type="http://schemas.openxmlformats.org/officeDocument/2006/relationships/hyperlink" Target="https://en.wikipedia.org/wiki/El_Lissitzky%23cite_note-9" TargetMode="External"/><Relationship Id="rId114" Type="http://schemas.openxmlformats.org/officeDocument/2006/relationships/hyperlink" Target="https://en.wikipedia.org/wiki/Hanover" TargetMode="External"/><Relationship Id="rId119" Type="http://schemas.openxmlformats.org/officeDocument/2006/relationships/hyperlink" Target="https://en.wikipedia.org/wiki/Boulevard_Ring" TargetMode="External"/><Relationship Id="rId44" Type="http://schemas.openxmlformats.org/officeDocument/2006/relationships/hyperlink" Target="https://en.wikipedia.org/wiki/Typography" TargetMode="External"/><Relationship Id="rId60" Type="http://schemas.openxmlformats.org/officeDocument/2006/relationships/hyperlink" Target="https://en.wikipedia.org/wiki/El_Lissitzky%23cite_note-15" TargetMode="External"/><Relationship Id="rId65" Type="http://schemas.openxmlformats.org/officeDocument/2006/relationships/hyperlink" Target="https://en.wikipedia.org/wiki/Geometry" TargetMode="External"/><Relationship Id="rId81" Type="http://schemas.openxmlformats.org/officeDocument/2006/relationships/hyperlink" Target="https://en.wikipedia.org/wiki/Victory_Over_the_Sun" TargetMode="External"/><Relationship Id="rId86" Type="http://schemas.openxmlformats.org/officeDocument/2006/relationships/hyperlink" Target="https://en.wikipedia.org/wiki/Seal_(device)" TargetMode="External"/><Relationship Id="rId130" Type="http://schemas.openxmlformats.org/officeDocument/2006/relationships/hyperlink" Target="https://en.wikipedia.org/wiki/Ogonyok" TargetMode="External"/><Relationship Id="rId135" Type="http://schemas.openxmlformats.org/officeDocument/2006/relationships/hyperlink" Target="https://en.wikipedia.org/wiki/VKhUTEMAS" TargetMode="External"/><Relationship Id="rId151" Type="http://schemas.openxmlformats.org/officeDocument/2006/relationships/hyperlink" Target="https://en.wikipedia.org/wiki/Joseph_Stalin" TargetMode="External"/><Relationship Id="rId156" Type="http://schemas.openxmlformats.org/officeDocument/2006/relationships/hyperlink" Target="https://en.wikipedia.org/wiki/El_Lissitzky%23cite_note-T172-39" TargetMode="External"/><Relationship Id="rId13" Type="http://schemas.openxmlformats.org/officeDocument/2006/relationships/hyperlink" Target="https://en.wikipedia.org/wiki/Architectural_engineering" TargetMode="External"/><Relationship Id="rId18" Type="http://schemas.openxmlformats.org/officeDocument/2006/relationships/hyperlink" Target="https://en.wikipedia.org/wiki/Italy" TargetMode="External"/><Relationship Id="rId39" Type="http://schemas.openxmlformats.org/officeDocument/2006/relationships/hyperlink" Target="https://en.wikipedia.org/wiki/Synagogue" TargetMode="External"/><Relationship Id="rId109" Type="http://schemas.openxmlformats.org/officeDocument/2006/relationships/hyperlink" Target="https://en.wikipedia.org/wiki/Kurt_Schwitters" TargetMode="External"/><Relationship Id="rId34" Type="http://schemas.openxmlformats.org/officeDocument/2006/relationships/hyperlink" Target="https://en.wikipedia.org/wiki/Roman_Klein" TargetMode="External"/><Relationship Id="rId50" Type="http://schemas.openxmlformats.org/officeDocument/2006/relationships/hyperlink" Target="https://en.wikipedia.org/wiki/El_Lissitzky%23cite_note-10" TargetMode="External"/><Relationship Id="rId55" Type="http://schemas.openxmlformats.org/officeDocument/2006/relationships/hyperlink" Target="https://en.wikipedia.org/wiki/El_Lissitzky%23cite_note-12" TargetMode="External"/><Relationship Id="rId76" Type="http://schemas.openxmlformats.org/officeDocument/2006/relationships/hyperlink" Target="https://en.wikipedia.org/wiki/El_Lissitzky%23cite_note-21" TargetMode="External"/><Relationship Id="rId97" Type="http://schemas.openxmlformats.org/officeDocument/2006/relationships/hyperlink" Target="https://en.wikipedia.org/wiki/Dimension" TargetMode="External"/><Relationship Id="rId104" Type="http://schemas.openxmlformats.org/officeDocument/2006/relationships/hyperlink" Target="https://en.wikipedia.org/wiki/Western_Europe" TargetMode="External"/><Relationship Id="rId120" Type="http://schemas.openxmlformats.org/officeDocument/2006/relationships/hyperlink" Target="https://en.wikipedia.org/wiki/El_Lissitzky%23cite_note-KM213-28" TargetMode="External"/><Relationship Id="rId125" Type="http://schemas.openxmlformats.org/officeDocument/2006/relationships/hyperlink" Target="https://en.wikipedia.org/wiki/Color-coding" TargetMode="External"/><Relationship Id="rId141" Type="http://schemas.openxmlformats.org/officeDocument/2006/relationships/hyperlink" Target="https://en.wikipedia.org/wiki/Pressa" TargetMode="External"/><Relationship Id="rId146" Type="http://schemas.openxmlformats.org/officeDocument/2006/relationships/hyperlink" Target="https://en.wikipedia.org/wiki/El_Lissitzky%23cite_note-36" TargetMode="External"/><Relationship Id="rId7" Type="http://schemas.openxmlformats.org/officeDocument/2006/relationships/hyperlink" Target="https://en.wikipedia.org/wiki/El_Lissitzky%23cite_note-SHA57-3" TargetMode="External"/><Relationship Id="rId71" Type="http://schemas.openxmlformats.org/officeDocument/2006/relationships/hyperlink" Target="https://en.wikipedia.org/wiki/Political_symbolism" TargetMode="External"/><Relationship Id="rId92" Type="http://schemas.openxmlformats.org/officeDocument/2006/relationships/hyperlink" Target="https://en.wikipedia.org/wiki/El_Lissitzky%23cite_note-24" TargetMode="External"/><Relationship Id="rId162" Type="http://schemas.openxmlformats.org/officeDocument/2006/relationships/hyperlink" Target="https://en.wikipedia.org/wiki/World_War_II" TargetMode="External"/><Relationship Id="rId2" Type="http://schemas.openxmlformats.org/officeDocument/2006/relationships/hyperlink" Target="https://en.wikipedia.org/wiki/Pochinok_(town)" TargetMode="External"/><Relationship Id="rId29" Type="http://schemas.openxmlformats.org/officeDocument/2006/relationships/hyperlink" Target="https://en.wikipedia.org/wiki/Marc_Chagall" TargetMode="External"/><Relationship Id="rId24" Type="http://schemas.openxmlformats.org/officeDocument/2006/relationships/hyperlink" Target="https://en.wikipedia.org/wiki/Switzerland" TargetMode="External"/><Relationship Id="rId40" Type="http://schemas.openxmlformats.org/officeDocument/2006/relationships/hyperlink" Target="https://en.wikipedia.org/wiki/Yiddish" TargetMode="External"/><Relationship Id="rId45" Type="http://schemas.openxmlformats.org/officeDocument/2006/relationships/hyperlink" Target="https://en.wikipedia.org/wiki/God" TargetMode="External"/><Relationship Id="rId66" Type="http://schemas.openxmlformats.org/officeDocument/2006/relationships/hyperlink" Target="https://en.wikipedia.org/wiki/Beat_the_Whites_with_the_Red_Wedge" TargetMode="External"/><Relationship Id="rId87" Type="http://schemas.openxmlformats.org/officeDocument/2006/relationships/hyperlink" Target="https://en.wikipedia.org/wiki/Cufflink" TargetMode="External"/><Relationship Id="rId110" Type="http://schemas.openxmlformats.org/officeDocument/2006/relationships/hyperlink" Target="https://en.wikipedia.org/wiki/L%C3%A1szl%C3%B3_Moholy-Nagy" TargetMode="External"/><Relationship Id="rId115" Type="http://schemas.openxmlformats.org/officeDocument/2006/relationships/hyperlink" Target="https://en.wikipedia.org/wiki/Kestnergesellschaft" TargetMode="External"/><Relationship Id="rId131" Type="http://schemas.openxmlformats.org/officeDocument/2006/relationships/hyperlink" Target="https://en.wikipedia.org/wiki/El_Lissitzky%23cite_note-32" TargetMode="External"/><Relationship Id="rId136" Type="http://schemas.openxmlformats.org/officeDocument/2006/relationships/hyperlink" Target="https://en.wikipedia.org/wiki/Mart_Stam" TargetMode="External"/><Relationship Id="rId157" Type="http://schemas.openxmlformats.org/officeDocument/2006/relationships/hyperlink" Target="https://en.wikipedia.org/wiki/Socialist_realism" TargetMode="External"/><Relationship Id="rId61" Type="http://schemas.openxmlformats.org/officeDocument/2006/relationships/hyperlink" Target="https://en.wikipedia.org/wiki/Impressionism" TargetMode="External"/><Relationship Id="rId82" Type="http://schemas.openxmlformats.org/officeDocument/2006/relationships/hyperlink" Target="https://en.wikipedia.org/wiki/Mikhail_Matyushin" TargetMode="External"/><Relationship Id="rId152" Type="http://schemas.openxmlformats.org/officeDocument/2006/relationships/hyperlink" Target="https://en.wikipedia.org/wiki/El_Lissitzky%23cite_note-38" TargetMode="External"/><Relationship Id="rId19" Type="http://schemas.openxmlformats.org/officeDocument/2006/relationships/hyperlink" Target="https://en.wikipedia.org/wiki/Fine_art" TargetMode="External"/><Relationship Id="rId14" Type="http://schemas.openxmlformats.org/officeDocument/2006/relationships/hyperlink" Target="https://en.wikipedia.org/wiki/Darmstadt_University_of_Technology" TargetMode="External"/><Relationship Id="rId30" Type="http://schemas.openxmlformats.org/officeDocument/2006/relationships/hyperlink" Target="https://en.wikipedia.org/wiki/Moscow" TargetMode="External"/><Relationship Id="rId35" Type="http://schemas.openxmlformats.org/officeDocument/2006/relationships/hyperlink" Target="https://en.wikipedia.org/wiki/Anti-Semitism" TargetMode="External"/><Relationship Id="rId56" Type="http://schemas.openxmlformats.org/officeDocument/2006/relationships/hyperlink" Target="https://en.wikipedia.org/wiki/Kazimir_Malevich" TargetMode="External"/><Relationship Id="rId77" Type="http://schemas.openxmlformats.org/officeDocument/2006/relationships/hyperlink" Target="https://en.wikipedia.org/wiki/Ballet" TargetMode="External"/><Relationship Id="rId100" Type="http://schemas.openxmlformats.org/officeDocument/2006/relationships/hyperlink" Target="https://en.wikipedia.org/wiki/Jewish_symbolism" TargetMode="External"/><Relationship Id="rId105" Type="http://schemas.openxmlformats.org/officeDocument/2006/relationships/hyperlink" Target="https://en.wikipedia.org/wiki/El_Lissitzky%23cite_note-M250-26" TargetMode="External"/><Relationship Id="rId126" Type="http://schemas.openxmlformats.org/officeDocument/2006/relationships/hyperlink" Target="https://en.wikipedia.org/wiki/El_Lissitzky%23cite_note-KM216-31" TargetMode="External"/><Relationship Id="rId147" Type="http://schemas.openxmlformats.org/officeDocument/2006/relationships/hyperlink" Target="https://en.wikipedia.org/wiki/Hygiene" TargetMode="External"/><Relationship Id="rId8" Type="http://schemas.openxmlformats.org/officeDocument/2006/relationships/hyperlink" Target="https://en.wikipedia.org/wiki/Drawing" TargetMode="External"/><Relationship Id="rId51" Type="http://schemas.openxmlformats.org/officeDocument/2006/relationships/hyperlink" Target="https://en.wikipedia.org/wiki/Photomontage" TargetMode="External"/><Relationship Id="rId72" Type="http://schemas.openxmlformats.org/officeDocument/2006/relationships/hyperlink" Target="https://en.wikipedia.org/wiki/El_Lissitzky%23cite_note-18" TargetMode="External"/><Relationship Id="rId93" Type="http://schemas.openxmlformats.org/officeDocument/2006/relationships/hyperlink" Target="https://en.wikipedia.org/wiki/El_Lissitzky%23cite_note-25" TargetMode="External"/><Relationship Id="rId98" Type="http://schemas.openxmlformats.org/officeDocument/2006/relationships/hyperlink" Target="https://en.wikipedia.org/wiki/Lithograph" TargetMode="External"/><Relationship Id="rId121" Type="http://schemas.openxmlformats.org/officeDocument/2006/relationships/hyperlink" Target="https://en.wikipedia.org/wiki/El_Lissitzky%23cite_note-BA-29" TargetMode="External"/><Relationship Id="rId142" Type="http://schemas.openxmlformats.org/officeDocument/2006/relationships/hyperlink" Target="https://en.wikipedia.org/wiki/Film" TargetMode="External"/><Relationship Id="rId163" Type="http://schemas.openxmlformats.org/officeDocument/2006/relationships/image" Target="../media/image73.jpeg"/><Relationship Id="rId3" Type="http://schemas.openxmlformats.org/officeDocument/2006/relationships/hyperlink" Target="https://en.wikipedia.org/wiki/Jewish" TargetMode="External"/><Relationship Id="rId25" Type="http://schemas.openxmlformats.org/officeDocument/2006/relationships/hyperlink" Target="https://en.wikipedia.org/wiki/Balkans" TargetMode="External"/><Relationship Id="rId46" Type="http://schemas.openxmlformats.org/officeDocument/2006/relationships/hyperlink" Target="https://en.wikipedia.org/wiki/Bolshevik" TargetMode="External"/><Relationship Id="rId67" Type="http://schemas.openxmlformats.org/officeDocument/2006/relationships/hyperlink" Target="https://en.wikipedia.org/wiki/El_Lissitzky%23cite_note-16" TargetMode="External"/><Relationship Id="rId116" Type="http://schemas.openxmlformats.org/officeDocument/2006/relationships/hyperlink" Target="https://en.wikipedia.org/wiki/Solo_exhibition" TargetMode="External"/><Relationship Id="rId137" Type="http://schemas.openxmlformats.org/officeDocument/2006/relationships/hyperlink" Target="https://en.wikipedia.org/wiki/1939_New_York_World's_Fair" TargetMode="External"/><Relationship Id="rId158" Type="http://schemas.openxmlformats.org/officeDocument/2006/relationships/hyperlink" Target="https://en.wikipedia.org/wiki/El_Lissitzky%23cite_note-40" TargetMode="External"/><Relationship Id="rId20" Type="http://schemas.openxmlformats.org/officeDocument/2006/relationships/hyperlink" Target="https://en.wikipedia.org/wiki/El_Lissitzky%23cite_note-r3-4" TargetMode="External"/><Relationship Id="rId41" Type="http://schemas.openxmlformats.org/officeDocument/2006/relationships/hyperlink" Target="https://en.wikipedia.org/wiki/Children's_literature" TargetMode="External"/><Relationship Id="rId62" Type="http://schemas.openxmlformats.org/officeDocument/2006/relationships/hyperlink" Target="https://en.wikipedia.org/wiki/Primitivism" TargetMode="External"/><Relationship Id="rId83" Type="http://schemas.openxmlformats.org/officeDocument/2006/relationships/hyperlink" Target="https://en.wikipedia.org/wiki/Aleksei_Kruchenykh" TargetMode="External"/><Relationship Id="rId88" Type="http://schemas.openxmlformats.org/officeDocument/2006/relationships/hyperlink" Target="https://en.wikipedia.org/wiki/Tefillin" TargetMode="External"/><Relationship Id="rId111" Type="http://schemas.openxmlformats.org/officeDocument/2006/relationships/hyperlink" Target="https://en.wikipedia.org/wiki/Theo_van_Doesburg" TargetMode="External"/><Relationship Id="rId132" Type="http://schemas.openxmlformats.org/officeDocument/2006/relationships/hyperlink" Target="https://en.wikipedia.org/wiki/Tuberculosis" TargetMode="External"/><Relationship Id="rId153" Type="http://schemas.openxmlformats.org/officeDocument/2006/relationships/hyperlink" Target="https://en.wikipedia.org/wiki/All-Russia_Exhibition_Centre" TargetMode="External"/><Relationship Id="rId15" Type="http://schemas.openxmlformats.org/officeDocument/2006/relationships/hyperlink" Target="https://en.wikipedia.org/wiki/El_Lissitzky%23cite_note-Curl-1" TargetMode="External"/><Relationship Id="rId36" Type="http://schemas.openxmlformats.org/officeDocument/2006/relationships/hyperlink" Target="https://en.wikipedia.org/wiki/Russian_Provisional_Government,_1917" TargetMode="External"/><Relationship Id="rId57" Type="http://schemas.openxmlformats.org/officeDocument/2006/relationships/hyperlink" Target="https://en.wikipedia.org/wiki/El_Lissitzky%23cite_note-13" TargetMode="External"/><Relationship Id="rId106" Type="http://schemas.openxmlformats.org/officeDocument/2006/relationships/hyperlink" Target="https://en.wikipedia.org/wiki/Graphic_designer" TargetMode="External"/><Relationship Id="rId127" Type="http://schemas.openxmlformats.org/officeDocument/2006/relationships/hyperlink" Target="https://en.wikipedia.org/wiki/Adolf_Behne" TargetMode="External"/><Relationship Id="rId10" Type="http://schemas.openxmlformats.org/officeDocument/2006/relationships/hyperlink" Target="https://en.wikipedia.org/wiki/Saint_Petersburg" TargetMode="External"/><Relationship Id="rId31" Type="http://schemas.openxmlformats.org/officeDocument/2006/relationships/hyperlink" Target="https://en.wikipedia.org/wiki/Polytechnic_Institute_of_Riga" TargetMode="External"/><Relationship Id="rId52" Type="http://schemas.openxmlformats.org/officeDocument/2006/relationships/hyperlink" Target="https://en.wikipedia.org/wiki/Leon_Trotsky" TargetMode="External"/><Relationship Id="rId73" Type="http://schemas.openxmlformats.org/officeDocument/2006/relationships/hyperlink" Target="https://en.wikipedia.org/wiki/El_Lissitzky%23cite_note-SHA92-19" TargetMode="External"/><Relationship Id="rId78" Type="http://schemas.openxmlformats.org/officeDocument/2006/relationships/hyperlink" Target="https://en.wikipedia.org/w/index.php?title=Nina_Kogan&amp;action=edit&amp;redlink=1" TargetMode="External"/><Relationship Id="rId94" Type="http://schemas.openxmlformats.org/officeDocument/2006/relationships/hyperlink" Target="https://en.wikipedia.org/wiki/Abstract_art" TargetMode="External"/><Relationship Id="rId99" Type="http://schemas.openxmlformats.org/officeDocument/2006/relationships/hyperlink" Target="https://en.wikipedia.org/wiki/El_Lissitzky%23cite_note-r4-2" TargetMode="External"/><Relationship Id="rId101" Type="http://schemas.openxmlformats.org/officeDocument/2006/relationships/hyperlink" Target="https://commons.wikimedia.org/wiki/File:Design_by_El_Lissitzky_1922.jpg" TargetMode="External"/><Relationship Id="rId122" Type="http://schemas.openxmlformats.org/officeDocument/2006/relationships/hyperlink" Target="https://en.wikipedia.org/wiki/El_Lissitzky%23cite_note-KM215-30" TargetMode="External"/><Relationship Id="rId143" Type="http://schemas.openxmlformats.org/officeDocument/2006/relationships/hyperlink" Target="https://en.wikipedia.org/wiki/Newsreel" TargetMode="External"/><Relationship Id="rId148" Type="http://schemas.openxmlformats.org/officeDocument/2006/relationships/hyperlink" Target="https://en.wikipedia.org/wiki/Dresden" TargetMode="External"/><Relationship Id="rId4" Type="http://schemas.openxmlformats.org/officeDocument/2006/relationships/hyperlink" Target="https://en.wikipedia.org/wiki/Smolensk" TargetMode="External"/><Relationship Id="rId9" Type="http://schemas.openxmlformats.org/officeDocument/2006/relationships/hyperlink" Target="https://en.wikipedia.org/wiki/Yehuda_Pen" TargetMode="External"/><Relationship Id="rId26" Type="http://schemas.openxmlformats.org/officeDocument/2006/relationships/hyperlink" Target="https://en.wikipedia.org/wiki/El_Lissitzky%23cite_note-SP69-6" TargetMode="External"/><Relationship Id="rId47" Type="http://schemas.openxmlformats.org/officeDocument/2006/relationships/hyperlink" Target="https://en.wikipedia.org/wiki/Russian_Revolution_of_1917" TargetMode="External"/><Relationship Id="rId68" Type="http://schemas.openxmlformats.org/officeDocument/2006/relationships/hyperlink" Target="https://en.wikipedia.org/wiki/El_Lissitzky%23cite_note-17" TargetMode="External"/><Relationship Id="rId89" Type="http://schemas.openxmlformats.org/officeDocument/2006/relationships/hyperlink" Target="https://en.wikipedia.org/wiki/Shtetl" TargetMode="External"/><Relationship Id="rId112" Type="http://schemas.openxmlformats.org/officeDocument/2006/relationships/hyperlink" Target="https://en.wikipedia.org/wiki/El_Lissitzky%23cite_note-27" TargetMode="External"/><Relationship Id="rId133" Type="http://schemas.openxmlformats.org/officeDocument/2006/relationships/hyperlink" Target="https://en.wikipedia.org/wiki/El_Lissitzky%23cite_note-SP70-33" TargetMode="External"/><Relationship Id="rId154" Type="http://schemas.openxmlformats.org/officeDocument/2006/relationships/hyperlink" Target="https://en.wikipedia.org/wiki/Vyacheslav_Oltarzhevsky" TargetMode="External"/><Relationship Id="rId16" Type="http://schemas.openxmlformats.org/officeDocument/2006/relationships/hyperlink" Target="https://en.wikipedia.org/wiki/Europe" TargetMode="External"/><Relationship Id="rId37" Type="http://schemas.openxmlformats.org/officeDocument/2006/relationships/hyperlink" Target="https://en.wikipedia.org/wiki/Hebrew_alphabet" TargetMode="External"/><Relationship Id="rId58" Type="http://schemas.openxmlformats.org/officeDocument/2006/relationships/hyperlink" Target="https://en.wikipedia.org/wiki/El_Lissitzky%23cite_note-14" TargetMode="External"/><Relationship Id="rId79" Type="http://schemas.openxmlformats.org/officeDocument/2006/relationships/hyperlink" Target="https://en.wikipedia.org/wiki/Futurism_(art)" TargetMode="External"/><Relationship Id="rId102" Type="http://schemas.openxmlformats.org/officeDocument/2006/relationships/hyperlink" Target="https://en.wikipedia.org/wiki/Art_gallery" TargetMode="External"/><Relationship Id="rId123" Type="http://schemas.openxmlformats.org/officeDocument/2006/relationships/hyperlink" Target="https://en.wikipedia.org/wiki/Printing_plant_of_%22Ogonyok%22_magazine" TargetMode="External"/><Relationship Id="rId144" Type="http://schemas.openxmlformats.org/officeDocument/2006/relationships/hyperlink" Target="https://en.wikipedia.org/wiki/Animation" TargetMode="External"/><Relationship Id="rId90" Type="http://schemas.openxmlformats.org/officeDocument/2006/relationships/hyperlink" Target="https://en.wikipedia.org/wiki/El_Lissitzky%23cite_note-23" TargetMode="External"/><Relationship Id="rId27" Type="http://schemas.openxmlformats.org/officeDocument/2006/relationships/hyperlink" Target="https://en.wikipedia.org/wiki/Expatriate" TargetMode="External"/><Relationship Id="rId48" Type="http://schemas.openxmlformats.org/officeDocument/2006/relationships/hyperlink" Target="https://en.wikipedia.org/wiki/El_Lissitzky%23cite_note-r5-8" TargetMode="External"/><Relationship Id="rId69" Type="http://schemas.openxmlformats.org/officeDocument/2006/relationships/hyperlink" Target="https://en.wikipedia.org/wiki/Russian_Civil_War" TargetMode="External"/><Relationship Id="rId113" Type="http://schemas.openxmlformats.org/officeDocument/2006/relationships/hyperlink" Target="https://en.wikipedia.org/wiki/Constructivism_(art)" TargetMode="External"/><Relationship Id="rId134" Type="http://schemas.openxmlformats.org/officeDocument/2006/relationships/hyperlink" Target="https://en.wikipedia.org/wiki/Interior_design" TargetMode="External"/><Relationship Id="rId80" Type="http://schemas.openxmlformats.org/officeDocument/2006/relationships/hyperlink" Target="https://en.wikipedia.org/wiki/Opera" TargetMode="External"/><Relationship Id="rId155" Type="http://schemas.openxmlformats.org/officeDocument/2006/relationships/hyperlink" Target="https://en.wikipedia.org/wiki/Vladimir_Shchuko"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en.wikipedia.org/wiki/Kazan" TargetMode="External"/><Relationship Id="rId2" Type="http://schemas.openxmlformats.org/officeDocument/2006/relationships/hyperlink" Target="https://en.wikipedia.org/wiki/Saint_Petersburg" TargetMode="External"/><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hyperlink" Target="https://en.wikipedia.org/wiki/Alexander_Rodchenko%23cite_note-1"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s://en.wikipedia.org/wiki/Representation_(arts)" TargetMode="External"/><Relationship Id="rId2" Type="http://schemas.openxmlformats.org/officeDocument/2006/relationships/hyperlink" Target="https://en.wikipedia.org/wiki/Painting" TargetMode="External"/><Relationship Id="rId1" Type="http://schemas.openxmlformats.org/officeDocument/2006/relationships/slideLayout" Target="../slideLayouts/slideLayout1.xml"/><Relationship Id="rId5" Type="http://schemas.openxmlformats.org/officeDocument/2006/relationships/image" Target="../media/image81.jpg"/><Relationship Id="rId4" Type="http://schemas.openxmlformats.org/officeDocument/2006/relationships/hyperlink" Target="https://en.wikipedia.org/wiki/De_Stijl"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hyperlink" Target="https://en.wikipedia.org/wiki/History_of_the_Jews_in_Hungary" TargetMode="External"/><Relationship Id="rId7" Type="http://schemas.openxmlformats.org/officeDocument/2006/relationships/hyperlink" Target="https://en.wikipedia.org/wiki/Nagy" TargetMode="External"/><Relationship Id="rId2" Type="http://schemas.openxmlformats.org/officeDocument/2006/relationships/hyperlink" Target="https://en.wikipedia.org/wiki/B%C3%A1csbors%C3%B3d" TargetMode="External"/><Relationship Id="rId1" Type="http://schemas.openxmlformats.org/officeDocument/2006/relationships/slideLayout" Target="../slideLayouts/slideLayout1.xml"/><Relationship Id="rId6" Type="http://schemas.openxmlformats.org/officeDocument/2006/relationships/hyperlink" Target="https://en.wikipedia.org/wiki/Szeged" TargetMode="External"/><Relationship Id="rId5" Type="http://schemas.openxmlformats.org/officeDocument/2006/relationships/hyperlink" Target="https://en.wikipedia.org/wiki/Georg_Solti" TargetMode="External"/><Relationship Id="rId4" Type="http://schemas.openxmlformats.org/officeDocument/2006/relationships/hyperlink" Target="https://en.wikipedia.org/wiki/L%C3%A1szl%C3%B3_Moholy-Nagy%23cite_note-2"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hyperlink" Target="https://en.wikipedia.org/wiki/Bertolt_Brecht" TargetMode="External"/><Relationship Id="rId7" Type="http://schemas.openxmlformats.org/officeDocument/2006/relationships/image" Target="../media/image89.jpg"/><Relationship Id="rId2" Type="http://schemas.openxmlformats.org/officeDocument/2006/relationships/hyperlink" Target="https://en.wikipedia.org/wiki/Upton_Sinclair" TargetMode="External"/><Relationship Id="rId1" Type="http://schemas.openxmlformats.org/officeDocument/2006/relationships/slideLayout" Target="../slideLayouts/slideLayout1.xml"/><Relationship Id="rId6" Type="http://schemas.openxmlformats.org/officeDocument/2006/relationships/hyperlink" Target="https://en.wikipedia.org/wiki/John_Heartfield%23cite_note-6" TargetMode="External"/><Relationship Id="rId5" Type="http://schemas.openxmlformats.org/officeDocument/2006/relationships/hyperlink" Target="https://en.wikipedia.org/wiki/Berlin-Schmargendorf" TargetMode="External"/><Relationship Id="rId4" Type="http://schemas.openxmlformats.org/officeDocument/2006/relationships/hyperlink" Target="https://en.wikipedia.org/wiki/Erwin_Piscator"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hyperlink" Target="https://en.wikipedia.org/wiki/Belgium" TargetMode="External"/><Relationship Id="rId2" Type="http://schemas.openxmlformats.org/officeDocument/2006/relationships/hyperlink" Target="https://en.wikipedia.org/wiki/Henry_van_de_Velde" TargetMode="External"/><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hyperlink" Target="https://en.wikipedia.org/wiki/N%C3%BCrnberg" TargetMode="External"/><Relationship Id="rId2" Type="http://schemas.openxmlformats.org/officeDocument/2006/relationships/hyperlink" Target="https://en.wikipedia.org/wiki/Wunstorf" TargetMode="Externa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hyperlink" Target="https://en.wikipedia.org/wiki/Berlin" TargetMode="External"/><Relationship Id="rId4" Type="http://schemas.openxmlformats.org/officeDocument/2006/relationships/hyperlink" Target="https://en.wikipedia.org/wiki/Bauhaus"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hyperlink" Target="https://en.wikipedia.org/wiki/Hungary" TargetMode="External"/><Relationship Id="rId2" Type="http://schemas.openxmlformats.org/officeDocument/2006/relationships/hyperlink" Target="https://en.wikipedia.org/wiki/Wikipedia:Pronunciation_respelling_key" TargetMode="External"/><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hyperlink" Target="https://en.wikipedia.org/wiki/Modernis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437904" y="4530225"/>
            <a:ext cx="8363982" cy="1470025"/>
          </a:xfrm>
        </p:spPr>
        <p:txBody>
          <a:bodyPr/>
          <a:lstStyle/>
          <a:p>
            <a:r>
              <a:rPr lang="en-US" dirty="0"/>
              <a:t>Week 4 – Professional Design</a:t>
            </a:r>
          </a:p>
        </p:txBody>
      </p:sp>
      <p:sp>
        <p:nvSpPr>
          <p:cNvPr id="7" name="Subtitle 6"/>
          <p:cNvSpPr>
            <a:spLocks noGrp="1"/>
          </p:cNvSpPr>
          <p:nvPr>
            <p:ph type="subTitle" idx="1"/>
          </p:nvPr>
        </p:nvSpPr>
        <p:spPr>
          <a:xfrm>
            <a:off x="1393495" y="5720438"/>
            <a:ext cx="6400800" cy="1752600"/>
          </a:xfrm>
        </p:spPr>
        <p:txBody>
          <a:bodyPr/>
          <a:lstStyle/>
          <a:p>
            <a:r>
              <a:rPr lang="en-US" dirty="0"/>
              <a:t>ARTS 1301.05 James Cost</a:t>
            </a:r>
          </a:p>
        </p:txBody>
      </p:sp>
      <p:pic>
        <p:nvPicPr>
          <p:cNvPr id="6" name="Picture 5">
            <a:extLst>
              <a:ext uri="{FF2B5EF4-FFF2-40B4-BE49-F238E27FC236}">
                <a16:creationId xmlns:a16="http://schemas.microsoft.com/office/drawing/2014/main" id="{A78B1062-37C1-F149-8EBB-EBA97BE86D8B}"/>
              </a:ext>
            </a:extLst>
          </p:cNvPr>
          <p:cNvPicPr>
            <a:picLocks noChangeAspect="1"/>
          </p:cNvPicPr>
          <p:nvPr/>
        </p:nvPicPr>
        <p:blipFill>
          <a:blip r:embed="rId2"/>
          <a:stretch>
            <a:fillRect/>
          </a:stretch>
        </p:blipFill>
        <p:spPr>
          <a:xfrm>
            <a:off x="2666522" y="413949"/>
            <a:ext cx="3906745" cy="41162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4976" y="346572"/>
            <a:ext cx="5534896" cy="6324009"/>
          </a:xfrm>
          <a:prstGeom prst="rect">
            <a:avLst/>
          </a:prstGeom>
        </p:spPr>
      </p:pic>
      <p:sp>
        <p:nvSpPr>
          <p:cNvPr id="3" name="TextBox 2"/>
          <p:cNvSpPr txBox="1"/>
          <p:nvPr/>
        </p:nvSpPr>
        <p:spPr>
          <a:xfrm>
            <a:off x="214206" y="346572"/>
            <a:ext cx="2493993" cy="523220"/>
          </a:xfrm>
          <a:prstGeom prst="rect">
            <a:avLst/>
          </a:prstGeom>
          <a:noFill/>
        </p:spPr>
        <p:txBody>
          <a:bodyPr wrap="square" rtlCol="0">
            <a:spAutoFit/>
          </a:bodyPr>
          <a:lstStyle/>
          <a:p>
            <a:r>
              <a:rPr lang="en-US" sz="2800" dirty="0"/>
              <a:t>Jules </a:t>
            </a:r>
            <a:r>
              <a:rPr lang="en-US" sz="2800" dirty="0" err="1"/>
              <a:t>Cheret</a:t>
            </a:r>
            <a:endParaRPr lang="en-US" sz="2800" dirty="0"/>
          </a:p>
        </p:txBody>
      </p:sp>
    </p:spTree>
    <p:extLst>
      <p:ext uri="{BB962C8B-B14F-4D97-AF65-F5344CB8AC3E}">
        <p14:creationId xmlns:p14="http://schemas.microsoft.com/office/powerpoint/2010/main" val="2396286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90855" y="827590"/>
            <a:ext cx="5180508" cy="461665"/>
          </a:xfrm>
          <a:prstGeom prst="rect">
            <a:avLst/>
          </a:prstGeom>
          <a:noFill/>
        </p:spPr>
        <p:txBody>
          <a:bodyPr wrap="square" rtlCol="0">
            <a:spAutoFit/>
          </a:bodyPr>
          <a:lstStyle/>
          <a:p>
            <a:r>
              <a:rPr lang="en-US" sz="2400" dirty="0" err="1"/>
              <a:t>Wassily</a:t>
            </a:r>
            <a:r>
              <a:rPr lang="en-US" sz="2400" dirty="0"/>
              <a:t> Chair, by Marcel </a:t>
            </a:r>
            <a:r>
              <a:rPr lang="en-US" sz="2400" dirty="0" err="1"/>
              <a:t>Bruer</a:t>
            </a:r>
            <a:endParaRPr lang="en-US" sz="2400" dirty="0"/>
          </a:p>
        </p:txBody>
      </p:sp>
      <p:pic>
        <p:nvPicPr>
          <p:cNvPr id="2" name="Picture 1" descr="Bauhaus_Chair_Breue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76787" y="1546241"/>
            <a:ext cx="5150604" cy="4832009"/>
          </a:xfrm>
          <a:prstGeom prst="rect">
            <a:avLst/>
          </a:prstGeom>
        </p:spPr>
      </p:pic>
    </p:spTree>
    <p:extLst>
      <p:ext uri="{BB962C8B-B14F-4D97-AF65-F5344CB8AC3E}">
        <p14:creationId xmlns:p14="http://schemas.microsoft.com/office/powerpoint/2010/main" val="4740008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90855" y="827590"/>
            <a:ext cx="5180508" cy="461665"/>
          </a:xfrm>
          <a:prstGeom prst="rect">
            <a:avLst/>
          </a:prstGeom>
          <a:noFill/>
        </p:spPr>
        <p:txBody>
          <a:bodyPr wrap="square" rtlCol="0">
            <a:spAutoFit/>
          </a:bodyPr>
          <a:lstStyle/>
          <a:p>
            <a:r>
              <a:rPr lang="en-US" sz="2400" dirty="0"/>
              <a:t>Marcel Breuer</a:t>
            </a:r>
          </a:p>
        </p:txBody>
      </p:sp>
      <p:pic>
        <p:nvPicPr>
          <p:cNvPr id="2" name="Picture 1" descr="bauhauschai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90111" y="2957325"/>
            <a:ext cx="3429000" cy="3429000"/>
          </a:xfrm>
          <a:prstGeom prst="rect">
            <a:avLst/>
          </a:prstGeom>
        </p:spPr>
      </p:pic>
    </p:spTree>
    <p:extLst>
      <p:ext uri="{BB962C8B-B14F-4D97-AF65-F5344CB8AC3E}">
        <p14:creationId xmlns:p14="http://schemas.microsoft.com/office/powerpoint/2010/main" val="2754029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2625" y="1129788"/>
            <a:ext cx="7956292" cy="1107996"/>
          </a:xfrm>
          <a:prstGeom prst="rect">
            <a:avLst/>
          </a:prstGeom>
          <a:noFill/>
        </p:spPr>
        <p:txBody>
          <a:bodyPr wrap="square" rtlCol="0">
            <a:spAutoFit/>
          </a:bodyPr>
          <a:lstStyle/>
          <a:p>
            <a:pPr algn="ctr"/>
            <a:r>
              <a:rPr lang="en-US" sz="6600" b="1" dirty="0">
                <a:latin typeface="Helvetica"/>
                <a:cs typeface="Helvetica"/>
              </a:rPr>
              <a:t>Late Modern</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rcRect l="8483" t="17464" r="426"/>
          <a:stretch>
            <a:fillRect/>
          </a:stretch>
        </p:blipFill>
        <p:spPr>
          <a:xfrm>
            <a:off x="2145377" y="2432445"/>
            <a:ext cx="4963216" cy="2681422"/>
          </a:xfrm>
          <a:prstGeom prst="rect">
            <a:avLst/>
          </a:prstGeom>
        </p:spPr>
      </p:pic>
    </p:spTree>
    <p:extLst>
      <p:ext uri="{BB962C8B-B14F-4D97-AF65-F5344CB8AC3E}">
        <p14:creationId xmlns:p14="http://schemas.microsoft.com/office/powerpoint/2010/main" val="4980079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5084" y="458983"/>
            <a:ext cx="6671231" cy="5945111"/>
          </a:xfrm>
          <a:prstGeom prst="rect">
            <a:avLst/>
          </a:prstGeom>
        </p:spPr>
      </p:pic>
    </p:spTree>
    <p:extLst>
      <p:ext uri="{BB962C8B-B14F-4D97-AF65-F5344CB8AC3E}">
        <p14:creationId xmlns:p14="http://schemas.microsoft.com/office/powerpoint/2010/main" val="6091417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6697" y="233826"/>
            <a:ext cx="6885206" cy="6391726"/>
          </a:xfrm>
          <a:prstGeom prst="rect">
            <a:avLst/>
          </a:prstGeom>
        </p:spPr>
      </p:pic>
    </p:spTree>
    <p:extLst>
      <p:ext uri="{BB962C8B-B14F-4D97-AF65-F5344CB8AC3E}">
        <p14:creationId xmlns:p14="http://schemas.microsoft.com/office/powerpoint/2010/main" val="10627171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6866" y="275391"/>
            <a:ext cx="6665617" cy="6222796"/>
          </a:xfrm>
          <a:prstGeom prst="rect">
            <a:avLst/>
          </a:prstGeom>
        </p:spPr>
      </p:pic>
    </p:spTree>
    <p:extLst>
      <p:ext uri="{BB962C8B-B14F-4D97-AF65-F5344CB8AC3E}">
        <p14:creationId xmlns:p14="http://schemas.microsoft.com/office/powerpoint/2010/main" val="3706724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8855" y="306010"/>
            <a:ext cx="6289389" cy="5982090"/>
          </a:xfrm>
          <a:prstGeom prst="rect">
            <a:avLst/>
          </a:prstGeom>
        </p:spPr>
      </p:pic>
    </p:spTree>
    <p:extLst>
      <p:ext uri="{BB962C8B-B14F-4D97-AF65-F5344CB8AC3E}">
        <p14:creationId xmlns:p14="http://schemas.microsoft.com/office/powerpoint/2010/main" val="12341784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4953" y="508365"/>
            <a:ext cx="7263492" cy="5841270"/>
          </a:xfrm>
          <a:prstGeom prst="rect">
            <a:avLst/>
          </a:prstGeom>
        </p:spPr>
      </p:pic>
    </p:spTree>
    <p:extLst>
      <p:ext uri="{BB962C8B-B14F-4D97-AF65-F5344CB8AC3E}">
        <p14:creationId xmlns:p14="http://schemas.microsoft.com/office/powerpoint/2010/main" val="24729601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3825" y="255399"/>
            <a:ext cx="7005825" cy="6290060"/>
          </a:xfrm>
          <a:prstGeom prst="rect">
            <a:avLst/>
          </a:prstGeom>
        </p:spPr>
      </p:pic>
    </p:spTree>
    <p:extLst>
      <p:ext uri="{BB962C8B-B14F-4D97-AF65-F5344CB8AC3E}">
        <p14:creationId xmlns:p14="http://schemas.microsoft.com/office/powerpoint/2010/main" val="155652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7924" y="228954"/>
            <a:ext cx="6908818" cy="6313597"/>
          </a:xfrm>
          <a:prstGeom prst="rect">
            <a:avLst/>
          </a:prstGeom>
        </p:spPr>
      </p:pic>
    </p:spTree>
    <p:extLst>
      <p:ext uri="{BB962C8B-B14F-4D97-AF65-F5344CB8AC3E}">
        <p14:creationId xmlns:p14="http://schemas.microsoft.com/office/powerpoint/2010/main" val="3818078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06" y="346572"/>
            <a:ext cx="2493993" cy="523220"/>
          </a:xfrm>
          <a:prstGeom prst="rect">
            <a:avLst/>
          </a:prstGeom>
          <a:noFill/>
        </p:spPr>
        <p:txBody>
          <a:bodyPr wrap="square" rtlCol="0">
            <a:spAutoFit/>
          </a:bodyPr>
          <a:lstStyle/>
          <a:p>
            <a:r>
              <a:rPr lang="en-US" sz="2800" dirty="0"/>
              <a:t>Jules </a:t>
            </a:r>
            <a:r>
              <a:rPr lang="en-US" sz="2800" dirty="0" err="1"/>
              <a:t>Cheret</a:t>
            </a:r>
            <a:endParaRPr lang="en-US" sz="2800" dirty="0"/>
          </a:p>
        </p:txBody>
      </p:sp>
      <p:pic>
        <p:nvPicPr>
          <p:cNvPr id="4" name="Picture 3"/>
          <p:cNvPicPr>
            <a:picLocks noChangeAspect="1"/>
          </p:cNvPicPr>
          <p:nvPr/>
        </p:nvPicPr>
        <p:blipFill>
          <a:blip r:embed="rId2"/>
          <a:stretch>
            <a:fillRect/>
          </a:stretch>
        </p:blipFill>
        <p:spPr>
          <a:xfrm>
            <a:off x="2491862" y="279794"/>
            <a:ext cx="4711111" cy="6298412"/>
          </a:xfrm>
          <a:prstGeom prst="rect">
            <a:avLst/>
          </a:prstGeom>
        </p:spPr>
      </p:pic>
    </p:spTree>
    <p:extLst>
      <p:ext uri="{BB962C8B-B14F-4D97-AF65-F5344CB8AC3E}">
        <p14:creationId xmlns:p14="http://schemas.microsoft.com/office/powerpoint/2010/main" val="40919478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8143" y="467440"/>
            <a:ext cx="7066715" cy="6121623"/>
          </a:xfrm>
          <a:prstGeom prst="rect">
            <a:avLst/>
          </a:prstGeom>
        </p:spPr>
      </p:pic>
    </p:spTree>
    <p:extLst>
      <p:ext uri="{BB962C8B-B14F-4D97-AF65-F5344CB8AC3E}">
        <p14:creationId xmlns:p14="http://schemas.microsoft.com/office/powerpoint/2010/main" val="13270248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2022" y="391134"/>
            <a:ext cx="7381158" cy="6041266"/>
          </a:xfrm>
          <a:prstGeom prst="rect">
            <a:avLst/>
          </a:prstGeom>
        </p:spPr>
      </p:pic>
    </p:spTree>
    <p:extLst>
      <p:ext uri="{BB962C8B-B14F-4D97-AF65-F5344CB8AC3E}">
        <p14:creationId xmlns:p14="http://schemas.microsoft.com/office/powerpoint/2010/main" val="37594606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8520" y="810873"/>
            <a:ext cx="7934160" cy="4730796"/>
          </a:xfrm>
          <a:prstGeom prst="rect">
            <a:avLst/>
          </a:prstGeom>
        </p:spPr>
      </p:pic>
    </p:spTree>
    <p:extLst>
      <p:ext uri="{BB962C8B-B14F-4D97-AF65-F5344CB8AC3E}">
        <p14:creationId xmlns:p14="http://schemas.microsoft.com/office/powerpoint/2010/main" val="23350160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7925" y="524215"/>
            <a:ext cx="7218784" cy="5845759"/>
          </a:xfrm>
          <a:prstGeom prst="rect">
            <a:avLst/>
          </a:prstGeom>
        </p:spPr>
      </p:pic>
    </p:spTree>
    <p:extLst>
      <p:ext uri="{BB962C8B-B14F-4D97-AF65-F5344CB8AC3E}">
        <p14:creationId xmlns:p14="http://schemas.microsoft.com/office/powerpoint/2010/main" val="37722836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4645" y="1002672"/>
            <a:ext cx="7905968" cy="4353417"/>
          </a:xfrm>
          <a:prstGeom prst="rect">
            <a:avLst/>
          </a:prstGeom>
        </p:spPr>
      </p:pic>
    </p:spTree>
    <p:extLst>
      <p:ext uri="{BB962C8B-B14F-4D97-AF65-F5344CB8AC3E}">
        <p14:creationId xmlns:p14="http://schemas.microsoft.com/office/powerpoint/2010/main" val="2170123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416" y="348381"/>
            <a:ext cx="7941137" cy="6086620"/>
          </a:xfrm>
          <a:prstGeom prst="rect">
            <a:avLst/>
          </a:prstGeom>
        </p:spPr>
      </p:pic>
    </p:spTree>
    <p:extLst>
      <p:ext uri="{BB962C8B-B14F-4D97-AF65-F5344CB8AC3E}">
        <p14:creationId xmlns:p14="http://schemas.microsoft.com/office/powerpoint/2010/main" val="23706723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8452" y="275391"/>
            <a:ext cx="7493548" cy="6042416"/>
          </a:xfrm>
          <a:prstGeom prst="rect">
            <a:avLst/>
          </a:prstGeom>
        </p:spPr>
      </p:pic>
    </p:spTree>
    <p:extLst>
      <p:ext uri="{BB962C8B-B14F-4D97-AF65-F5344CB8AC3E}">
        <p14:creationId xmlns:p14="http://schemas.microsoft.com/office/powerpoint/2010/main" val="32728150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99455" y="569720"/>
            <a:ext cx="6496328" cy="5998207"/>
          </a:xfrm>
          <a:prstGeom prst="rect">
            <a:avLst/>
          </a:prstGeom>
        </p:spPr>
      </p:pic>
    </p:spTree>
    <p:extLst>
      <p:ext uri="{BB962C8B-B14F-4D97-AF65-F5344CB8AC3E}">
        <p14:creationId xmlns:p14="http://schemas.microsoft.com/office/powerpoint/2010/main" val="368731231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7050" y="315081"/>
            <a:ext cx="6699711" cy="6529791"/>
          </a:xfrm>
          <a:prstGeom prst="rect">
            <a:avLst/>
          </a:prstGeom>
        </p:spPr>
      </p:pic>
    </p:spTree>
    <p:extLst>
      <p:ext uri="{BB962C8B-B14F-4D97-AF65-F5344CB8AC3E}">
        <p14:creationId xmlns:p14="http://schemas.microsoft.com/office/powerpoint/2010/main" val="15009487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7618" y="292492"/>
            <a:ext cx="8279365" cy="6273016"/>
          </a:xfrm>
          <a:prstGeom prst="rect">
            <a:avLst/>
          </a:prstGeom>
        </p:spPr>
      </p:pic>
    </p:spTree>
    <p:extLst>
      <p:ext uri="{BB962C8B-B14F-4D97-AF65-F5344CB8AC3E}">
        <p14:creationId xmlns:p14="http://schemas.microsoft.com/office/powerpoint/2010/main" val="2581505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06" y="346572"/>
            <a:ext cx="2493993" cy="523220"/>
          </a:xfrm>
          <a:prstGeom prst="rect">
            <a:avLst/>
          </a:prstGeom>
          <a:noFill/>
        </p:spPr>
        <p:txBody>
          <a:bodyPr wrap="square" rtlCol="0">
            <a:spAutoFit/>
          </a:bodyPr>
          <a:lstStyle/>
          <a:p>
            <a:r>
              <a:rPr lang="en-US" sz="2800" dirty="0"/>
              <a:t>Jules </a:t>
            </a:r>
            <a:r>
              <a:rPr lang="en-US" sz="2800" dirty="0" err="1"/>
              <a:t>Cheret</a:t>
            </a:r>
            <a:endParaRPr lang="en-US" sz="2800" dirty="0"/>
          </a:p>
        </p:txBody>
      </p:sp>
      <p:pic>
        <p:nvPicPr>
          <p:cNvPr id="4" name="Picture 3"/>
          <p:cNvPicPr>
            <a:picLocks noChangeAspect="1"/>
          </p:cNvPicPr>
          <p:nvPr/>
        </p:nvPicPr>
        <p:blipFill>
          <a:blip r:embed="rId2"/>
          <a:stretch>
            <a:fillRect/>
          </a:stretch>
        </p:blipFill>
        <p:spPr>
          <a:xfrm>
            <a:off x="2413899" y="89317"/>
            <a:ext cx="4622222" cy="6679365"/>
          </a:xfrm>
          <a:prstGeom prst="rect">
            <a:avLst/>
          </a:prstGeom>
        </p:spPr>
      </p:pic>
    </p:spTree>
    <p:extLst>
      <p:ext uri="{BB962C8B-B14F-4D97-AF65-F5344CB8AC3E}">
        <p14:creationId xmlns:p14="http://schemas.microsoft.com/office/powerpoint/2010/main" val="36325951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8525" y="709944"/>
            <a:ext cx="7399789" cy="5230885"/>
          </a:xfrm>
          <a:prstGeom prst="rect">
            <a:avLst/>
          </a:prstGeom>
        </p:spPr>
      </p:pic>
    </p:spTree>
    <p:extLst>
      <p:ext uri="{BB962C8B-B14F-4D97-AF65-F5344CB8AC3E}">
        <p14:creationId xmlns:p14="http://schemas.microsoft.com/office/powerpoint/2010/main" val="21825789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4427" y="253297"/>
            <a:ext cx="8089980" cy="6361163"/>
          </a:xfrm>
          <a:prstGeom prst="rect">
            <a:avLst/>
          </a:prstGeom>
        </p:spPr>
      </p:pic>
    </p:spTree>
    <p:extLst>
      <p:ext uri="{BB962C8B-B14F-4D97-AF65-F5344CB8AC3E}">
        <p14:creationId xmlns:p14="http://schemas.microsoft.com/office/powerpoint/2010/main" val="2677920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5429" y="292492"/>
            <a:ext cx="8482539" cy="6273016"/>
          </a:xfrm>
          <a:prstGeom prst="rect">
            <a:avLst/>
          </a:prstGeom>
        </p:spPr>
      </p:pic>
    </p:spTree>
    <p:extLst>
      <p:ext uri="{BB962C8B-B14F-4D97-AF65-F5344CB8AC3E}">
        <p14:creationId xmlns:p14="http://schemas.microsoft.com/office/powerpoint/2010/main" val="7780239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5847" y="533830"/>
            <a:ext cx="7065091" cy="5999056"/>
          </a:xfrm>
          <a:prstGeom prst="rect">
            <a:avLst/>
          </a:prstGeom>
        </p:spPr>
      </p:pic>
    </p:spTree>
    <p:extLst>
      <p:ext uri="{BB962C8B-B14F-4D97-AF65-F5344CB8AC3E}">
        <p14:creationId xmlns:p14="http://schemas.microsoft.com/office/powerpoint/2010/main" val="20941271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5958" y="330642"/>
            <a:ext cx="6121307" cy="6063193"/>
          </a:xfrm>
          <a:prstGeom prst="rect">
            <a:avLst/>
          </a:prstGeom>
        </p:spPr>
      </p:pic>
    </p:spTree>
    <p:extLst>
      <p:ext uri="{BB962C8B-B14F-4D97-AF65-F5344CB8AC3E}">
        <p14:creationId xmlns:p14="http://schemas.microsoft.com/office/powerpoint/2010/main" val="42799566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6064" y="559159"/>
            <a:ext cx="7441270" cy="5739682"/>
          </a:xfrm>
          <a:prstGeom prst="rect">
            <a:avLst/>
          </a:prstGeom>
        </p:spPr>
      </p:pic>
    </p:spTree>
    <p:extLst>
      <p:ext uri="{BB962C8B-B14F-4D97-AF65-F5344CB8AC3E}">
        <p14:creationId xmlns:p14="http://schemas.microsoft.com/office/powerpoint/2010/main" val="333416552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175" y="634960"/>
            <a:ext cx="7123749" cy="5785348"/>
          </a:xfrm>
          <a:prstGeom prst="rect">
            <a:avLst/>
          </a:prstGeom>
        </p:spPr>
      </p:pic>
    </p:spTree>
    <p:extLst>
      <p:ext uri="{BB962C8B-B14F-4D97-AF65-F5344CB8AC3E}">
        <p14:creationId xmlns:p14="http://schemas.microsoft.com/office/powerpoint/2010/main" val="40318807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4445" y="816746"/>
            <a:ext cx="6669473" cy="5637520"/>
          </a:xfrm>
          <a:prstGeom prst="rect">
            <a:avLst/>
          </a:prstGeom>
        </p:spPr>
      </p:pic>
    </p:spTree>
    <p:extLst>
      <p:ext uri="{BB962C8B-B14F-4D97-AF65-F5344CB8AC3E}">
        <p14:creationId xmlns:p14="http://schemas.microsoft.com/office/powerpoint/2010/main" val="18510294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3474" y="1193360"/>
            <a:ext cx="7064988" cy="4389312"/>
          </a:xfrm>
          <a:prstGeom prst="rect">
            <a:avLst/>
          </a:prstGeom>
        </p:spPr>
      </p:pic>
    </p:spTree>
    <p:extLst>
      <p:ext uri="{BB962C8B-B14F-4D97-AF65-F5344CB8AC3E}">
        <p14:creationId xmlns:p14="http://schemas.microsoft.com/office/powerpoint/2010/main" val="28862272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1315" y="581381"/>
            <a:ext cx="5564242" cy="5862670"/>
          </a:xfrm>
          <a:prstGeom prst="rect">
            <a:avLst/>
          </a:prstGeom>
        </p:spPr>
      </p:pic>
      <p:pic>
        <p:nvPicPr>
          <p:cNvPr id="3" name="Picture 2"/>
          <p:cNvPicPr>
            <a:picLocks noChangeAspect="1"/>
          </p:cNvPicPr>
          <p:nvPr/>
        </p:nvPicPr>
        <p:blipFill>
          <a:blip r:embed="rId3"/>
          <a:stretch>
            <a:fillRect/>
          </a:stretch>
        </p:blipFill>
        <p:spPr>
          <a:xfrm>
            <a:off x="759410" y="374771"/>
            <a:ext cx="2361905" cy="1549206"/>
          </a:xfrm>
          <a:prstGeom prst="rect">
            <a:avLst/>
          </a:prstGeom>
        </p:spPr>
      </p:pic>
    </p:spTree>
    <p:extLst>
      <p:ext uri="{BB962C8B-B14F-4D97-AF65-F5344CB8AC3E}">
        <p14:creationId xmlns:p14="http://schemas.microsoft.com/office/powerpoint/2010/main" val="1811227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06" y="346572"/>
            <a:ext cx="2493993" cy="523220"/>
          </a:xfrm>
          <a:prstGeom prst="rect">
            <a:avLst/>
          </a:prstGeom>
          <a:noFill/>
        </p:spPr>
        <p:txBody>
          <a:bodyPr wrap="square" rtlCol="0">
            <a:spAutoFit/>
          </a:bodyPr>
          <a:lstStyle/>
          <a:p>
            <a:r>
              <a:rPr lang="en-US" sz="2800" dirty="0"/>
              <a:t>Jules </a:t>
            </a:r>
            <a:r>
              <a:rPr lang="en-US" sz="2800" dirty="0" err="1"/>
              <a:t>Cheret</a:t>
            </a:r>
            <a:endParaRPr lang="en-US" sz="2800" dirty="0"/>
          </a:p>
        </p:txBody>
      </p:sp>
      <p:pic>
        <p:nvPicPr>
          <p:cNvPr id="4" name="Picture 3"/>
          <p:cNvPicPr>
            <a:picLocks noChangeAspect="1"/>
          </p:cNvPicPr>
          <p:nvPr/>
        </p:nvPicPr>
        <p:blipFill>
          <a:blip r:embed="rId2"/>
          <a:stretch>
            <a:fillRect/>
          </a:stretch>
        </p:blipFill>
        <p:spPr>
          <a:xfrm>
            <a:off x="2325839" y="102016"/>
            <a:ext cx="4584127" cy="6653968"/>
          </a:xfrm>
          <a:prstGeom prst="rect">
            <a:avLst/>
          </a:prstGeom>
        </p:spPr>
      </p:pic>
    </p:spTree>
    <p:extLst>
      <p:ext uri="{BB962C8B-B14F-4D97-AF65-F5344CB8AC3E}">
        <p14:creationId xmlns:p14="http://schemas.microsoft.com/office/powerpoint/2010/main" val="16196749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4258" y="535482"/>
            <a:ext cx="6434542" cy="5869679"/>
          </a:xfrm>
          <a:prstGeom prst="rect">
            <a:avLst/>
          </a:prstGeom>
        </p:spPr>
      </p:pic>
    </p:spTree>
    <p:extLst>
      <p:ext uri="{BB962C8B-B14F-4D97-AF65-F5344CB8AC3E}">
        <p14:creationId xmlns:p14="http://schemas.microsoft.com/office/powerpoint/2010/main" val="22801969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698" y="229000"/>
            <a:ext cx="6806349" cy="6400000"/>
          </a:xfrm>
          <a:prstGeom prst="rect">
            <a:avLst/>
          </a:prstGeom>
        </p:spPr>
      </p:pic>
      <p:pic>
        <p:nvPicPr>
          <p:cNvPr id="3" name="Picture 2"/>
          <p:cNvPicPr>
            <a:picLocks noChangeAspect="1"/>
          </p:cNvPicPr>
          <p:nvPr/>
        </p:nvPicPr>
        <p:blipFill>
          <a:blip r:embed="rId3"/>
          <a:stretch>
            <a:fillRect/>
          </a:stretch>
        </p:blipFill>
        <p:spPr>
          <a:xfrm>
            <a:off x="2919475" y="842246"/>
            <a:ext cx="5842000" cy="5295900"/>
          </a:xfrm>
          <a:prstGeom prst="rect">
            <a:avLst/>
          </a:prstGeom>
        </p:spPr>
      </p:pic>
    </p:spTree>
    <p:extLst>
      <p:ext uri="{BB962C8B-B14F-4D97-AF65-F5344CB8AC3E}">
        <p14:creationId xmlns:p14="http://schemas.microsoft.com/office/powerpoint/2010/main" val="21857333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7238" y="242638"/>
            <a:ext cx="5409524" cy="5993651"/>
          </a:xfrm>
          <a:prstGeom prst="rect">
            <a:avLst/>
          </a:prstGeom>
        </p:spPr>
      </p:pic>
    </p:spTree>
    <p:extLst>
      <p:ext uri="{BB962C8B-B14F-4D97-AF65-F5344CB8AC3E}">
        <p14:creationId xmlns:p14="http://schemas.microsoft.com/office/powerpoint/2010/main" val="30047274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34515" y="535481"/>
            <a:ext cx="3461891" cy="5815977"/>
          </a:xfrm>
          <a:prstGeom prst="rect">
            <a:avLst/>
          </a:prstGeom>
        </p:spPr>
      </p:pic>
    </p:spTree>
    <p:extLst>
      <p:ext uri="{BB962C8B-B14F-4D97-AF65-F5344CB8AC3E}">
        <p14:creationId xmlns:p14="http://schemas.microsoft.com/office/powerpoint/2010/main" val="7491316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9143" y="472870"/>
            <a:ext cx="5485714" cy="5942857"/>
          </a:xfrm>
          <a:prstGeom prst="rect">
            <a:avLst/>
          </a:prstGeom>
        </p:spPr>
      </p:pic>
    </p:spTree>
    <p:extLst>
      <p:ext uri="{BB962C8B-B14F-4D97-AF65-F5344CB8AC3E}">
        <p14:creationId xmlns:p14="http://schemas.microsoft.com/office/powerpoint/2010/main" val="2427275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rcRect t="8385"/>
          <a:stretch>
            <a:fillRect/>
          </a:stretch>
        </p:blipFill>
        <p:spPr>
          <a:xfrm>
            <a:off x="707727" y="869792"/>
            <a:ext cx="7960486" cy="5883591"/>
          </a:xfrm>
          <a:prstGeom prst="rect">
            <a:avLst/>
          </a:prstGeom>
        </p:spPr>
      </p:pic>
      <p:sp>
        <p:nvSpPr>
          <p:cNvPr id="3" name="TextBox 2"/>
          <p:cNvSpPr txBox="1"/>
          <p:nvPr/>
        </p:nvSpPr>
        <p:spPr>
          <a:xfrm>
            <a:off x="214206" y="346572"/>
            <a:ext cx="6334436" cy="523220"/>
          </a:xfrm>
          <a:prstGeom prst="rect">
            <a:avLst/>
          </a:prstGeom>
          <a:noFill/>
        </p:spPr>
        <p:txBody>
          <a:bodyPr wrap="square" rtlCol="0">
            <a:spAutoFit/>
          </a:bodyPr>
          <a:lstStyle/>
          <a:p>
            <a:r>
              <a:rPr lang="en-US" sz="2800" dirty="0"/>
              <a:t>Eugene </a:t>
            </a:r>
            <a:r>
              <a:rPr lang="en-US" sz="2800" dirty="0" err="1"/>
              <a:t>Grasset</a:t>
            </a:r>
            <a:r>
              <a:rPr lang="en-US" sz="2800" dirty="0"/>
              <a:t> 1841-1917</a:t>
            </a:r>
          </a:p>
        </p:txBody>
      </p:sp>
    </p:spTree>
    <p:extLst>
      <p:ext uri="{BB962C8B-B14F-4D97-AF65-F5344CB8AC3E}">
        <p14:creationId xmlns:p14="http://schemas.microsoft.com/office/powerpoint/2010/main" val="3658237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0333" y="240109"/>
            <a:ext cx="7606512" cy="6430470"/>
          </a:xfrm>
          <a:prstGeom prst="rect">
            <a:avLst/>
          </a:prstGeom>
        </p:spPr>
      </p:pic>
      <p:sp>
        <p:nvSpPr>
          <p:cNvPr id="2" name="TextBox 1"/>
          <p:cNvSpPr txBox="1"/>
          <p:nvPr/>
        </p:nvSpPr>
        <p:spPr>
          <a:xfrm>
            <a:off x="214206" y="346572"/>
            <a:ext cx="3274323" cy="523220"/>
          </a:xfrm>
          <a:prstGeom prst="rect">
            <a:avLst/>
          </a:prstGeom>
          <a:noFill/>
        </p:spPr>
        <p:txBody>
          <a:bodyPr wrap="square" rtlCol="0">
            <a:spAutoFit/>
          </a:bodyPr>
          <a:lstStyle/>
          <a:p>
            <a:r>
              <a:rPr lang="en-US" sz="2800" dirty="0"/>
              <a:t>Eugene </a:t>
            </a:r>
            <a:r>
              <a:rPr lang="en-US" sz="2800" dirty="0" err="1"/>
              <a:t>Grasset</a:t>
            </a:r>
            <a:endParaRPr lang="en-US" sz="2800" dirty="0"/>
          </a:p>
        </p:txBody>
      </p:sp>
    </p:spTree>
    <p:extLst>
      <p:ext uri="{BB962C8B-B14F-4D97-AF65-F5344CB8AC3E}">
        <p14:creationId xmlns:p14="http://schemas.microsoft.com/office/powerpoint/2010/main" val="1925892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6" y="346572"/>
            <a:ext cx="3274323" cy="523220"/>
          </a:xfrm>
          <a:prstGeom prst="rect">
            <a:avLst/>
          </a:prstGeom>
          <a:noFill/>
        </p:spPr>
        <p:txBody>
          <a:bodyPr wrap="square" rtlCol="0">
            <a:spAutoFit/>
          </a:bodyPr>
          <a:lstStyle/>
          <a:p>
            <a:r>
              <a:rPr lang="en-US" sz="2800" dirty="0"/>
              <a:t>Eugene </a:t>
            </a:r>
            <a:r>
              <a:rPr lang="en-US" sz="2800" dirty="0" err="1"/>
              <a:t>Grasset</a:t>
            </a:r>
            <a:endParaRPr lang="en-US" sz="2800" dirty="0"/>
          </a:p>
        </p:txBody>
      </p:sp>
      <p:pic>
        <p:nvPicPr>
          <p:cNvPr id="3" name="Picture 2"/>
          <p:cNvPicPr>
            <a:picLocks noChangeAspect="1"/>
          </p:cNvPicPr>
          <p:nvPr/>
        </p:nvPicPr>
        <p:blipFill>
          <a:blip r:embed="rId2"/>
          <a:stretch>
            <a:fillRect/>
          </a:stretch>
        </p:blipFill>
        <p:spPr>
          <a:xfrm>
            <a:off x="2075430" y="930988"/>
            <a:ext cx="6599129" cy="5867144"/>
          </a:xfrm>
          <a:prstGeom prst="rect">
            <a:avLst/>
          </a:prstGeom>
        </p:spPr>
      </p:pic>
    </p:spTree>
    <p:extLst>
      <p:ext uri="{BB962C8B-B14F-4D97-AF65-F5344CB8AC3E}">
        <p14:creationId xmlns:p14="http://schemas.microsoft.com/office/powerpoint/2010/main" val="951230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51368" y="473681"/>
            <a:ext cx="7044441" cy="6154834"/>
          </a:xfrm>
          <a:prstGeom prst="rect">
            <a:avLst/>
          </a:prstGeom>
        </p:spPr>
      </p:pic>
      <p:sp>
        <p:nvSpPr>
          <p:cNvPr id="2" name="TextBox 1"/>
          <p:cNvSpPr txBox="1"/>
          <p:nvPr/>
        </p:nvSpPr>
        <p:spPr>
          <a:xfrm>
            <a:off x="214206" y="346572"/>
            <a:ext cx="3274323" cy="523220"/>
          </a:xfrm>
          <a:prstGeom prst="rect">
            <a:avLst/>
          </a:prstGeom>
          <a:noFill/>
        </p:spPr>
        <p:txBody>
          <a:bodyPr wrap="square" rtlCol="0">
            <a:spAutoFit/>
          </a:bodyPr>
          <a:lstStyle/>
          <a:p>
            <a:r>
              <a:rPr lang="en-US" sz="2800" dirty="0"/>
              <a:t>Eugene </a:t>
            </a:r>
            <a:r>
              <a:rPr lang="en-US" sz="2800" dirty="0" err="1"/>
              <a:t>Grasset</a:t>
            </a:r>
            <a:endParaRPr lang="en-US" sz="2800" dirty="0"/>
          </a:p>
        </p:txBody>
      </p:sp>
    </p:spTree>
    <p:extLst>
      <p:ext uri="{BB962C8B-B14F-4D97-AF65-F5344CB8AC3E}">
        <p14:creationId xmlns:p14="http://schemas.microsoft.com/office/powerpoint/2010/main" val="1591545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32242" y="450920"/>
            <a:ext cx="7237167" cy="6265807"/>
          </a:xfrm>
          <a:prstGeom prst="rect">
            <a:avLst/>
          </a:prstGeom>
        </p:spPr>
      </p:pic>
      <p:sp>
        <p:nvSpPr>
          <p:cNvPr id="2" name="TextBox 1"/>
          <p:cNvSpPr txBox="1"/>
          <p:nvPr/>
        </p:nvSpPr>
        <p:spPr>
          <a:xfrm>
            <a:off x="214206" y="346572"/>
            <a:ext cx="3274323" cy="523220"/>
          </a:xfrm>
          <a:prstGeom prst="rect">
            <a:avLst/>
          </a:prstGeom>
          <a:noFill/>
        </p:spPr>
        <p:txBody>
          <a:bodyPr wrap="square" rtlCol="0">
            <a:spAutoFit/>
          </a:bodyPr>
          <a:lstStyle/>
          <a:p>
            <a:r>
              <a:rPr lang="en-US" sz="2800" dirty="0"/>
              <a:t>Eugene </a:t>
            </a:r>
            <a:r>
              <a:rPr lang="en-US" sz="2800" dirty="0" err="1"/>
              <a:t>Grasset</a:t>
            </a:r>
            <a:endParaRPr lang="en-US" sz="2800" dirty="0"/>
          </a:p>
        </p:txBody>
      </p:sp>
    </p:spTree>
    <p:extLst>
      <p:ext uri="{BB962C8B-B14F-4D97-AF65-F5344CB8AC3E}">
        <p14:creationId xmlns:p14="http://schemas.microsoft.com/office/powerpoint/2010/main" val="3615059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62845" y="193582"/>
            <a:ext cx="7162193" cy="6477977"/>
          </a:xfrm>
          <a:prstGeom prst="rect">
            <a:avLst/>
          </a:prstGeom>
        </p:spPr>
      </p:pic>
      <p:sp>
        <p:nvSpPr>
          <p:cNvPr id="2" name="TextBox 1"/>
          <p:cNvSpPr txBox="1"/>
          <p:nvPr/>
        </p:nvSpPr>
        <p:spPr>
          <a:xfrm>
            <a:off x="214206" y="346572"/>
            <a:ext cx="3274323" cy="523220"/>
          </a:xfrm>
          <a:prstGeom prst="rect">
            <a:avLst/>
          </a:prstGeom>
          <a:noFill/>
        </p:spPr>
        <p:txBody>
          <a:bodyPr wrap="square" rtlCol="0">
            <a:spAutoFit/>
          </a:bodyPr>
          <a:lstStyle/>
          <a:p>
            <a:r>
              <a:rPr lang="en-US" sz="2800" dirty="0"/>
              <a:t>Eugene </a:t>
            </a:r>
            <a:r>
              <a:rPr lang="en-US" sz="2800" dirty="0" err="1"/>
              <a:t>Grasset</a:t>
            </a:r>
            <a:endParaRPr lang="en-US" sz="2800" dirty="0"/>
          </a:p>
        </p:txBody>
      </p:sp>
    </p:spTree>
    <p:extLst>
      <p:ext uri="{BB962C8B-B14F-4D97-AF65-F5344CB8AC3E}">
        <p14:creationId xmlns:p14="http://schemas.microsoft.com/office/powerpoint/2010/main" val="2005218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39296" y="373560"/>
            <a:ext cx="7592024" cy="4976117"/>
          </a:xfrm>
        </p:spPr>
        <p:txBody>
          <a:bodyPr anchor="t">
            <a:noAutofit/>
          </a:bodyPr>
          <a:lstStyle/>
          <a:p>
            <a:pPr algn="l"/>
            <a:r>
              <a:rPr lang="en-US" sz="3600" b="1" dirty="0"/>
              <a:t>Professional Design</a:t>
            </a:r>
            <a:br>
              <a:rPr lang="en-US" sz="3600" b="1" dirty="0"/>
            </a:br>
            <a:r>
              <a:rPr lang="en-US" sz="2400" dirty="0"/>
              <a:t>During the 1920s in the United States, many people who had once described themselves as involved in the graphic arts, the industrial arts, the craft arts, or the arts allied to architecture, and even architects themselves, began to be referred to as designers. They were seen as serving industry. They could take any object or product—a shoe, a chair, a book, a poster, an automobile, or a building—and make it appealing, and thereby persuade the public to buy it or a client to build it. </a:t>
            </a:r>
          </a:p>
        </p:txBody>
      </p:sp>
    </p:spTree>
    <p:extLst>
      <p:ext uri="{BB962C8B-B14F-4D97-AF65-F5344CB8AC3E}">
        <p14:creationId xmlns:p14="http://schemas.microsoft.com/office/powerpoint/2010/main" val="1125440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49728" y="976885"/>
            <a:ext cx="7674325" cy="5739591"/>
          </a:xfrm>
          <a:prstGeom prst="rect">
            <a:avLst/>
          </a:prstGeom>
        </p:spPr>
      </p:pic>
      <p:sp>
        <p:nvSpPr>
          <p:cNvPr id="3" name="TextBox 2"/>
          <p:cNvSpPr txBox="1"/>
          <p:nvPr/>
        </p:nvSpPr>
        <p:spPr>
          <a:xfrm>
            <a:off x="214206" y="346572"/>
            <a:ext cx="6334436" cy="523220"/>
          </a:xfrm>
          <a:prstGeom prst="rect">
            <a:avLst/>
          </a:prstGeom>
          <a:noFill/>
        </p:spPr>
        <p:txBody>
          <a:bodyPr wrap="square" rtlCol="0">
            <a:spAutoFit/>
          </a:bodyPr>
          <a:lstStyle/>
          <a:p>
            <a:r>
              <a:rPr lang="en-US" sz="2800" dirty="0"/>
              <a:t>Alphonse </a:t>
            </a:r>
            <a:r>
              <a:rPr lang="en-US" sz="2800" dirty="0" err="1"/>
              <a:t>Mucha</a:t>
            </a:r>
            <a:r>
              <a:rPr lang="en-US" sz="2800" dirty="0"/>
              <a:t> 1860-1938</a:t>
            </a:r>
          </a:p>
        </p:txBody>
      </p:sp>
    </p:spTree>
    <p:extLst>
      <p:ext uri="{BB962C8B-B14F-4D97-AF65-F5344CB8AC3E}">
        <p14:creationId xmlns:p14="http://schemas.microsoft.com/office/powerpoint/2010/main" val="4051004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6" y="346572"/>
            <a:ext cx="3274323" cy="523220"/>
          </a:xfrm>
          <a:prstGeom prst="rect">
            <a:avLst/>
          </a:prstGeom>
          <a:noFill/>
        </p:spPr>
        <p:txBody>
          <a:bodyPr wrap="square" rtlCol="0">
            <a:spAutoFit/>
          </a:bodyPr>
          <a:lstStyle/>
          <a:p>
            <a:r>
              <a:rPr lang="en-US" sz="2800" dirty="0"/>
              <a:t>Alphonse </a:t>
            </a:r>
            <a:r>
              <a:rPr lang="en-US" sz="2800" dirty="0" err="1"/>
              <a:t>Mucha</a:t>
            </a:r>
            <a:endParaRPr lang="en-US" sz="2800" dirty="0"/>
          </a:p>
        </p:txBody>
      </p:sp>
      <p:pic>
        <p:nvPicPr>
          <p:cNvPr id="4" name="Picture 3"/>
          <p:cNvPicPr>
            <a:picLocks noChangeAspect="1"/>
          </p:cNvPicPr>
          <p:nvPr/>
        </p:nvPicPr>
        <p:blipFill>
          <a:blip r:embed="rId2"/>
          <a:stretch>
            <a:fillRect/>
          </a:stretch>
        </p:blipFill>
        <p:spPr>
          <a:xfrm>
            <a:off x="3273022" y="206073"/>
            <a:ext cx="5249393" cy="6579395"/>
          </a:xfrm>
          <a:prstGeom prst="rect">
            <a:avLst/>
          </a:prstGeom>
        </p:spPr>
      </p:pic>
    </p:spTree>
    <p:extLst>
      <p:ext uri="{BB962C8B-B14F-4D97-AF65-F5344CB8AC3E}">
        <p14:creationId xmlns:p14="http://schemas.microsoft.com/office/powerpoint/2010/main" val="4162710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6" y="346572"/>
            <a:ext cx="3274323" cy="523220"/>
          </a:xfrm>
          <a:prstGeom prst="rect">
            <a:avLst/>
          </a:prstGeom>
          <a:noFill/>
        </p:spPr>
        <p:txBody>
          <a:bodyPr wrap="square" rtlCol="0">
            <a:spAutoFit/>
          </a:bodyPr>
          <a:lstStyle/>
          <a:p>
            <a:r>
              <a:rPr lang="en-US" sz="2800" dirty="0"/>
              <a:t>Alphonse </a:t>
            </a:r>
            <a:r>
              <a:rPr lang="en-US" sz="2800" dirty="0" err="1"/>
              <a:t>Mucha</a:t>
            </a:r>
            <a:endParaRPr lang="en-US" sz="2800" dirty="0"/>
          </a:p>
        </p:txBody>
      </p:sp>
      <p:pic>
        <p:nvPicPr>
          <p:cNvPr id="3" name="Picture 2"/>
          <p:cNvPicPr>
            <a:picLocks noChangeAspect="1"/>
          </p:cNvPicPr>
          <p:nvPr/>
        </p:nvPicPr>
        <p:blipFill>
          <a:blip r:embed="rId2"/>
          <a:stretch>
            <a:fillRect/>
          </a:stretch>
        </p:blipFill>
        <p:spPr>
          <a:xfrm>
            <a:off x="3488529" y="346572"/>
            <a:ext cx="2324639" cy="6159208"/>
          </a:xfrm>
          <a:prstGeom prst="rect">
            <a:avLst/>
          </a:prstGeom>
        </p:spPr>
      </p:pic>
      <p:sp>
        <p:nvSpPr>
          <p:cNvPr id="4" name="TextBox 3"/>
          <p:cNvSpPr txBox="1"/>
          <p:nvPr/>
        </p:nvSpPr>
        <p:spPr>
          <a:xfrm>
            <a:off x="5951919" y="1927737"/>
            <a:ext cx="2907107" cy="1569660"/>
          </a:xfrm>
          <a:prstGeom prst="rect">
            <a:avLst/>
          </a:prstGeom>
          <a:noFill/>
        </p:spPr>
        <p:txBody>
          <a:bodyPr wrap="square" rtlCol="0">
            <a:spAutoFit/>
          </a:bodyPr>
          <a:lstStyle/>
          <a:p>
            <a:r>
              <a:rPr lang="en-US" sz="2400" dirty="0"/>
              <a:t>Poster for </a:t>
            </a:r>
          </a:p>
          <a:p>
            <a:r>
              <a:rPr lang="en-US" sz="2400" i="1" dirty="0" err="1"/>
              <a:t>Lorenzaccio</a:t>
            </a:r>
            <a:r>
              <a:rPr lang="en-US" sz="2400" i="1" dirty="0"/>
              <a:t>, </a:t>
            </a:r>
            <a:r>
              <a:rPr lang="en-US" sz="2400" dirty="0"/>
              <a:t>starring Sarah Bernhardt</a:t>
            </a:r>
          </a:p>
        </p:txBody>
      </p:sp>
    </p:spTree>
    <p:extLst>
      <p:ext uri="{BB962C8B-B14F-4D97-AF65-F5344CB8AC3E}">
        <p14:creationId xmlns:p14="http://schemas.microsoft.com/office/powerpoint/2010/main" val="1203389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6" y="346572"/>
            <a:ext cx="3274323" cy="523220"/>
          </a:xfrm>
          <a:prstGeom prst="rect">
            <a:avLst/>
          </a:prstGeom>
          <a:noFill/>
        </p:spPr>
        <p:txBody>
          <a:bodyPr wrap="square" rtlCol="0">
            <a:spAutoFit/>
          </a:bodyPr>
          <a:lstStyle/>
          <a:p>
            <a:r>
              <a:rPr lang="en-US" sz="2800" dirty="0"/>
              <a:t>Alphonse </a:t>
            </a:r>
            <a:r>
              <a:rPr lang="en-US" sz="2800" dirty="0" err="1"/>
              <a:t>Mucha</a:t>
            </a:r>
            <a:endParaRPr lang="en-US" sz="2800" dirty="0"/>
          </a:p>
        </p:txBody>
      </p:sp>
      <p:pic>
        <p:nvPicPr>
          <p:cNvPr id="3" name="Picture 2"/>
          <p:cNvPicPr>
            <a:picLocks noChangeAspect="1"/>
          </p:cNvPicPr>
          <p:nvPr/>
        </p:nvPicPr>
        <p:blipFill>
          <a:blip r:embed="rId2"/>
          <a:stretch>
            <a:fillRect/>
          </a:stretch>
        </p:blipFill>
        <p:spPr>
          <a:xfrm>
            <a:off x="3488529" y="181921"/>
            <a:ext cx="2481836" cy="6473361"/>
          </a:xfrm>
          <a:prstGeom prst="rect">
            <a:avLst/>
          </a:prstGeom>
        </p:spPr>
      </p:pic>
      <p:sp>
        <p:nvSpPr>
          <p:cNvPr id="4" name="TextBox 3"/>
          <p:cNvSpPr txBox="1"/>
          <p:nvPr/>
        </p:nvSpPr>
        <p:spPr>
          <a:xfrm>
            <a:off x="5951919" y="1927737"/>
            <a:ext cx="2907107" cy="1938992"/>
          </a:xfrm>
          <a:prstGeom prst="rect">
            <a:avLst/>
          </a:prstGeom>
          <a:noFill/>
        </p:spPr>
        <p:txBody>
          <a:bodyPr wrap="square" rtlCol="0">
            <a:spAutoFit/>
          </a:bodyPr>
          <a:lstStyle/>
          <a:p>
            <a:r>
              <a:rPr lang="en-US" sz="2400" dirty="0"/>
              <a:t>Poster for </a:t>
            </a:r>
          </a:p>
          <a:p>
            <a:r>
              <a:rPr lang="en-US" sz="2400" i="1" dirty="0"/>
              <a:t>La Dame Aux </a:t>
            </a:r>
            <a:r>
              <a:rPr lang="en-US" sz="2400" i="1" dirty="0" err="1"/>
              <a:t>Camelias</a:t>
            </a:r>
            <a:endParaRPr lang="en-US" sz="2400" dirty="0"/>
          </a:p>
          <a:p>
            <a:r>
              <a:rPr lang="en-US" sz="2400" dirty="0"/>
              <a:t>starring Sarah Bernhardt</a:t>
            </a:r>
          </a:p>
        </p:txBody>
      </p:sp>
    </p:spTree>
    <p:extLst>
      <p:ext uri="{BB962C8B-B14F-4D97-AF65-F5344CB8AC3E}">
        <p14:creationId xmlns:p14="http://schemas.microsoft.com/office/powerpoint/2010/main" val="2981756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6" y="346572"/>
            <a:ext cx="3274323" cy="523220"/>
          </a:xfrm>
          <a:prstGeom prst="rect">
            <a:avLst/>
          </a:prstGeom>
          <a:noFill/>
        </p:spPr>
        <p:txBody>
          <a:bodyPr wrap="square" rtlCol="0">
            <a:spAutoFit/>
          </a:bodyPr>
          <a:lstStyle/>
          <a:p>
            <a:r>
              <a:rPr lang="en-US" sz="2800" dirty="0"/>
              <a:t>Alphonse </a:t>
            </a:r>
            <a:r>
              <a:rPr lang="en-US" sz="2800" dirty="0" err="1"/>
              <a:t>Mucha</a:t>
            </a:r>
            <a:endParaRPr lang="en-US" sz="2800" dirty="0"/>
          </a:p>
        </p:txBody>
      </p:sp>
      <p:pic>
        <p:nvPicPr>
          <p:cNvPr id="3" name="Picture 2"/>
          <p:cNvPicPr>
            <a:picLocks noChangeAspect="1"/>
          </p:cNvPicPr>
          <p:nvPr/>
        </p:nvPicPr>
        <p:blipFill>
          <a:blip r:embed="rId2"/>
          <a:stretch>
            <a:fillRect/>
          </a:stretch>
        </p:blipFill>
        <p:spPr>
          <a:xfrm>
            <a:off x="3954161" y="346572"/>
            <a:ext cx="4194525" cy="6133811"/>
          </a:xfrm>
          <a:prstGeom prst="rect">
            <a:avLst/>
          </a:prstGeom>
        </p:spPr>
      </p:pic>
      <p:sp>
        <p:nvSpPr>
          <p:cNvPr id="4" name="TextBox 3"/>
          <p:cNvSpPr txBox="1"/>
          <p:nvPr/>
        </p:nvSpPr>
        <p:spPr>
          <a:xfrm>
            <a:off x="581422" y="1927737"/>
            <a:ext cx="2907107" cy="2308324"/>
          </a:xfrm>
          <a:prstGeom prst="rect">
            <a:avLst/>
          </a:prstGeom>
          <a:noFill/>
        </p:spPr>
        <p:txBody>
          <a:bodyPr wrap="square" rtlCol="0">
            <a:spAutoFit/>
          </a:bodyPr>
          <a:lstStyle/>
          <a:p>
            <a:r>
              <a:rPr lang="en-US" sz="2400" dirty="0"/>
              <a:t>Poster advertising JOB cigarette rolling papers. JOB Papers used this poster again in the late 1960s.</a:t>
            </a:r>
          </a:p>
        </p:txBody>
      </p:sp>
    </p:spTree>
    <p:extLst>
      <p:ext uri="{BB962C8B-B14F-4D97-AF65-F5344CB8AC3E}">
        <p14:creationId xmlns:p14="http://schemas.microsoft.com/office/powerpoint/2010/main" val="771207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6" y="346572"/>
            <a:ext cx="3274323" cy="523220"/>
          </a:xfrm>
          <a:prstGeom prst="rect">
            <a:avLst/>
          </a:prstGeom>
          <a:noFill/>
        </p:spPr>
        <p:txBody>
          <a:bodyPr wrap="square" rtlCol="0">
            <a:spAutoFit/>
          </a:bodyPr>
          <a:lstStyle/>
          <a:p>
            <a:r>
              <a:rPr lang="en-US" sz="2800" dirty="0"/>
              <a:t>Alphonse </a:t>
            </a:r>
            <a:r>
              <a:rPr lang="en-US" sz="2800" dirty="0" err="1"/>
              <a:t>Mucha</a:t>
            </a:r>
            <a:endParaRPr lang="en-US" sz="2800" dirty="0"/>
          </a:p>
        </p:txBody>
      </p:sp>
      <p:sp>
        <p:nvSpPr>
          <p:cNvPr id="4" name="TextBox 3"/>
          <p:cNvSpPr txBox="1"/>
          <p:nvPr/>
        </p:nvSpPr>
        <p:spPr>
          <a:xfrm>
            <a:off x="581422" y="1927737"/>
            <a:ext cx="2907107" cy="830997"/>
          </a:xfrm>
          <a:prstGeom prst="rect">
            <a:avLst/>
          </a:prstGeom>
          <a:noFill/>
        </p:spPr>
        <p:txBody>
          <a:bodyPr wrap="square" rtlCol="0">
            <a:spAutoFit/>
          </a:bodyPr>
          <a:lstStyle/>
          <a:p>
            <a:r>
              <a:rPr lang="en-US" sz="2400" dirty="0"/>
              <a:t>Poster advertising Cycles Perfecta</a:t>
            </a:r>
          </a:p>
        </p:txBody>
      </p:sp>
      <p:pic>
        <p:nvPicPr>
          <p:cNvPr id="6" name="Picture 5"/>
          <p:cNvPicPr>
            <a:picLocks noChangeAspect="1"/>
          </p:cNvPicPr>
          <p:nvPr/>
        </p:nvPicPr>
        <p:blipFill>
          <a:blip r:embed="rId2"/>
          <a:stretch>
            <a:fillRect/>
          </a:stretch>
        </p:blipFill>
        <p:spPr>
          <a:xfrm>
            <a:off x="3806511" y="346572"/>
            <a:ext cx="4523180" cy="6334788"/>
          </a:xfrm>
          <a:prstGeom prst="rect">
            <a:avLst/>
          </a:prstGeom>
        </p:spPr>
      </p:pic>
    </p:spTree>
    <p:extLst>
      <p:ext uri="{BB962C8B-B14F-4D97-AF65-F5344CB8AC3E}">
        <p14:creationId xmlns:p14="http://schemas.microsoft.com/office/powerpoint/2010/main" val="985791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6" y="346572"/>
            <a:ext cx="3274323" cy="523220"/>
          </a:xfrm>
          <a:prstGeom prst="rect">
            <a:avLst/>
          </a:prstGeom>
          <a:noFill/>
        </p:spPr>
        <p:txBody>
          <a:bodyPr wrap="square" rtlCol="0">
            <a:spAutoFit/>
          </a:bodyPr>
          <a:lstStyle/>
          <a:p>
            <a:r>
              <a:rPr lang="en-US" sz="2800" dirty="0"/>
              <a:t>Alphonse </a:t>
            </a:r>
            <a:r>
              <a:rPr lang="en-US" sz="2800" dirty="0" err="1"/>
              <a:t>Mucha</a:t>
            </a:r>
            <a:endParaRPr lang="en-US" sz="2800" dirty="0"/>
          </a:p>
        </p:txBody>
      </p:sp>
      <p:sp>
        <p:nvSpPr>
          <p:cNvPr id="4" name="TextBox 3"/>
          <p:cNvSpPr txBox="1"/>
          <p:nvPr/>
        </p:nvSpPr>
        <p:spPr>
          <a:xfrm>
            <a:off x="581422" y="1927737"/>
            <a:ext cx="2907107" cy="830997"/>
          </a:xfrm>
          <a:prstGeom prst="rect">
            <a:avLst/>
          </a:prstGeom>
          <a:noFill/>
        </p:spPr>
        <p:txBody>
          <a:bodyPr wrap="square" rtlCol="0">
            <a:spAutoFit/>
          </a:bodyPr>
          <a:lstStyle/>
          <a:p>
            <a:r>
              <a:rPr lang="en-US" sz="2400" dirty="0"/>
              <a:t>Poster advertising Beer</a:t>
            </a:r>
          </a:p>
        </p:txBody>
      </p:sp>
      <p:pic>
        <p:nvPicPr>
          <p:cNvPr id="6" name="Picture 5"/>
          <p:cNvPicPr>
            <a:picLocks noChangeAspect="1"/>
          </p:cNvPicPr>
          <p:nvPr/>
        </p:nvPicPr>
        <p:blipFill>
          <a:blip r:embed="rId2"/>
          <a:stretch>
            <a:fillRect/>
          </a:stretch>
        </p:blipFill>
        <p:spPr>
          <a:xfrm>
            <a:off x="3503830" y="434240"/>
            <a:ext cx="4235264" cy="6095716"/>
          </a:xfrm>
          <a:prstGeom prst="rect">
            <a:avLst/>
          </a:prstGeom>
        </p:spPr>
      </p:pic>
    </p:spTree>
    <p:extLst>
      <p:ext uri="{BB962C8B-B14F-4D97-AF65-F5344CB8AC3E}">
        <p14:creationId xmlns:p14="http://schemas.microsoft.com/office/powerpoint/2010/main" val="3001476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6" y="346572"/>
            <a:ext cx="6334436" cy="523220"/>
          </a:xfrm>
          <a:prstGeom prst="rect">
            <a:avLst/>
          </a:prstGeom>
          <a:noFill/>
        </p:spPr>
        <p:txBody>
          <a:bodyPr wrap="square" rtlCol="0">
            <a:spAutoFit/>
          </a:bodyPr>
          <a:lstStyle/>
          <a:p>
            <a:r>
              <a:rPr lang="en-US" sz="2800" dirty="0"/>
              <a:t>Henri de Toulouse-Lautrec 1864-1901</a:t>
            </a:r>
          </a:p>
        </p:txBody>
      </p:sp>
      <p:pic>
        <p:nvPicPr>
          <p:cNvPr id="4" name="Picture 3"/>
          <p:cNvPicPr>
            <a:picLocks noChangeAspect="1"/>
          </p:cNvPicPr>
          <p:nvPr/>
        </p:nvPicPr>
        <p:blipFill>
          <a:blip r:embed="rId2"/>
          <a:stretch>
            <a:fillRect/>
          </a:stretch>
        </p:blipFill>
        <p:spPr>
          <a:xfrm>
            <a:off x="2666018" y="912456"/>
            <a:ext cx="5860081" cy="5884347"/>
          </a:xfrm>
          <a:prstGeom prst="rect">
            <a:avLst/>
          </a:prstGeom>
        </p:spPr>
      </p:pic>
      <p:pic>
        <p:nvPicPr>
          <p:cNvPr id="5" name="Picture 4"/>
          <p:cNvPicPr>
            <a:picLocks noChangeAspect="1"/>
          </p:cNvPicPr>
          <p:nvPr/>
        </p:nvPicPr>
        <p:blipFill>
          <a:blip r:embed="rId3"/>
          <a:stretch>
            <a:fillRect/>
          </a:stretch>
        </p:blipFill>
        <p:spPr>
          <a:xfrm>
            <a:off x="469193" y="912456"/>
            <a:ext cx="2196825" cy="3606349"/>
          </a:xfrm>
          <a:prstGeom prst="rect">
            <a:avLst/>
          </a:prstGeom>
        </p:spPr>
      </p:pic>
    </p:spTree>
    <p:extLst>
      <p:ext uri="{BB962C8B-B14F-4D97-AF65-F5344CB8AC3E}">
        <p14:creationId xmlns:p14="http://schemas.microsoft.com/office/powerpoint/2010/main" val="126310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6" y="346572"/>
            <a:ext cx="6334436" cy="523220"/>
          </a:xfrm>
          <a:prstGeom prst="rect">
            <a:avLst/>
          </a:prstGeom>
          <a:noFill/>
        </p:spPr>
        <p:txBody>
          <a:bodyPr wrap="square" rtlCol="0">
            <a:spAutoFit/>
          </a:bodyPr>
          <a:lstStyle/>
          <a:p>
            <a:r>
              <a:rPr lang="en-US" sz="2800" dirty="0"/>
              <a:t>Henri de Toulouse-Lautrec</a:t>
            </a:r>
          </a:p>
        </p:txBody>
      </p:sp>
      <p:pic>
        <p:nvPicPr>
          <p:cNvPr id="5" name="Picture 4"/>
          <p:cNvPicPr>
            <a:picLocks noChangeAspect="1"/>
          </p:cNvPicPr>
          <p:nvPr/>
        </p:nvPicPr>
        <p:blipFill>
          <a:blip r:embed="rId2"/>
          <a:stretch>
            <a:fillRect/>
          </a:stretch>
        </p:blipFill>
        <p:spPr>
          <a:xfrm>
            <a:off x="214206" y="869792"/>
            <a:ext cx="6151180" cy="5479500"/>
          </a:xfrm>
          <a:prstGeom prst="rect">
            <a:avLst/>
          </a:prstGeom>
        </p:spPr>
      </p:pic>
      <p:sp>
        <p:nvSpPr>
          <p:cNvPr id="6" name="TextBox 5"/>
          <p:cNvSpPr txBox="1"/>
          <p:nvPr/>
        </p:nvSpPr>
        <p:spPr>
          <a:xfrm>
            <a:off x="6365386" y="2261289"/>
            <a:ext cx="2402540" cy="1323439"/>
          </a:xfrm>
          <a:prstGeom prst="rect">
            <a:avLst/>
          </a:prstGeom>
          <a:noFill/>
        </p:spPr>
        <p:txBody>
          <a:bodyPr wrap="square" rtlCol="0">
            <a:spAutoFit/>
          </a:bodyPr>
          <a:lstStyle/>
          <a:p>
            <a:r>
              <a:rPr lang="en-US" sz="2000" dirty="0"/>
              <a:t>“Fine Art”</a:t>
            </a:r>
          </a:p>
          <a:p>
            <a:r>
              <a:rPr lang="en-US" sz="2000" i="1" dirty="0"/>
              <a:t>At the Moulin Rouge</a:t>
            </a:r>
          </a:p>
          <a:p>
            <a:r>
              <a:rPr lang="en-US" sz="2000" dirty="0"/>
              <a:t>oil painting</a:t>
            </a:r>
          </a:p>
        </p:txBody>
      </p:sp>
    </p:spTree>
    <p:extLst>
      <p:ext uri="{BB962C8B-B14F-4D97-AF65-F5344CB8AC3E}">
        <p14:creationId xmlns:p14="http://schemas.microsoft.com/office/powerpoint/2010/main" val="2215443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6" y="346572"/>
            <a:ext cx="6334436" cy="523220"/>
          </a:xfrm>
          <a:prstGeom prst="rect">
            <a:avLst/>
          </a:prstGeom>
          <a:noFill/>
        </p:spPr>
        <p:txBody>
          <a:bodyPr wrap="square" rtlCol="0">
            <a:spAutoFit/>
          </a:bodyPr>
          <a:lstStyle/>
          <a:p>
            <a:r>
              <a:rPr lang="en-US" sz="2800" dirty="0"/>
              <a:t>Henri de Toulouse-Lautrec</a:t>
            </a:r>
          </a:p>
        </p:txBody>
      </p:sp>
      <p:sp>
        <p:nvSpPr>
          <p:cNvPr id="6" name="TextBox 5"/>
          <p:cNvSpPr txBox="1"/>
          <p:nvPr/>
        </p:nvSpPr>
        <p:spPr>
          <a:xfrm>
            <a:off x="6441891" y="2261289"/>
            <a:ext cx="2402540" cy="1015663"/>
          </a:xfrm>
          <a:prstGeom prst="rect">
            <a:avLst/>
          </a:prstGeom>
          <a:noFill/>
        </p:spPr>
        <p:txBody>
          <a:bodyPr wrap="square" rtlCol="0">
            <a:spAutoFit/>
          </a:bodyPr>
          <a:lstStyle/>
          <a:p>
            <a:r>
              <a:rPr lang="en-US" sz="2000" i="1" dirty="0"/>
              <a:t>La </a:t>
            </a:r>
            <a:r>
              <a:rPr lang="en-US" sz="2000" i="1" dirty="0" err="1"/>
              <a:t>Goulue</a:t>
            </a:r>
            <a:r>
              <a:rPr lang="en-US" sz="2000" i="1" dirty="0"/>
              <a:t> and Two Women</a:t>
            </a:r>
          </a:p>
          <a:p>
            <a:r>
              <a:rPr lang="en-US" sz="2000" dirty="0"/>
              <a:t>oil painting</a:t>
            </a:r>
          </a:p>
        </p:txBody>
      </p:sp>
      <p:pic>
        <p:nvPicPr>
          <p:cNvPr id="7" name="Picture 6"/>
          <p:cNvPicPr>
            <a:picLocks noChangeAspect="1"/>
          </p:cNvPicPr>
          <p:nvPr/>
        </p:nvPicPr>
        <p:blipFill>
          <a:blip r:embed="rId2"/>
          <a:stretch>
            <a:fillRect/>
          </a:stretch>
        </p:blipFill>
        <p:spPr>
          <a:xfrm>
            <a:off x="2333801" y="1073121"/>
            <a:ext cx="4031585" cy="5530628"/>
          </a:xfrm>
          <a:prstGeom prst="rect">
            <a:avLst/>
          </a:prstGeom>
        </p:spPr>
      </p:pic>
    </p:spTree>
    <p:extLst>
      <p:ext uri="{BB962C8B-B14F-4D97-AF65-F5344CB8AC3E}">
        <p14:creationId xmlns:p14="http://schemas.microsoft.com/office/powerpoint/2010/main" val="321751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39296" y="373560"/>
            <a:ext cx="7592024" cy="4976117"/>
          </a:xfrm>
        </p:spPr>
        <p:txBody>
          <a:bodyPr anchor="t">
            <a:noAutofit/>
          </a:bodyPr>
          <a:lstStyle/>
          <a:p>
            <a:pPr algn="l"/>
            <a:r>
              <a:rPr lang="en-US" sz="3600" b="1" dirty="0"/>
              <a:t>Professional Design</a:t>
            </a:r>
            <a:br>
              <a:rPr lang="en-US" sz="3600" b="1" dirty="0"/>
            </a:br>
            <a:r>
              <a:rPr lang="en-US" sz="2400" dirty="0"/>
              <a:t>People find products appealing for two reasons—their functionality and their style. Obviously, a product needs to work, and work well, to attract buyers. But it also has to look good, and this “look,” or style, is a stimulus for consumption and show. It implies not only aesthetic appeal but good taste. Most successful product design embodies both functionality and a distinctive stylistic appearance.</a:t>
            </a:r>
          </a:p>
        </p:txBody>
      </p:sp>
    </p:spTree>
    <p:extLst>
      <p:ext uri="{BB962C8B-B14F-4D97-AF65-F5344CB8AC3E}">
        <p14:creationId xmlns:p14="http://schemas.microsoft.com/office/powerpoint/2010/main" val="1643460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6" y="346572"/>
            <a:ext cx="6334436" cy="523220"/>
          </a:xfrm>
          <a:prstGeom prst="rect">
            <a:avLst/>
          </a:prstGeom>
          <a:noFill/>
        </p:spPr>
        <p:txBody>
          <a:bodyPr wrap="square" rtlCol="0">
            <a:spAutoFit/>
          </a:bodyPr>
          <a:lstStyle/>
          <a:p>
            <a:r>
              <a:rPr lang="en-US" sz="2800" dirty="0"/>
              <a:t>Henri de Toulouse-Lautrec</a:t>
            </a:r>
          </a:p>
        </p:txBody>
      </p:sp>
      <p:sp>
        <p:nvSpPr>
          <p:cNvPr id="6" name="TextBox 5"/>
          <p:cNvSpPr txBox="1"/>
          <p:nvPr/>
        </p:nvSpPr>
        <p:spPr>
          <a:xfrm>
            <a:off x="6365386" y="2261289"/>
            <a:ext cx="2402540" cy="1015663"/>
          </a:xfrm>
          <a:prstGeom prst="rect">
            <a:avLst/>
          </a:prstGeom>
          <a:noFill/>
        </p:spPr>
        <p:txBody>
          <a:bodyPr wrap="square" rtlCol="0">
            <a:spAutoFit/>
          </a:bodyPr>
          <a:lstStyle/>
          <a:p>
            <a:r>
              <a:rPr lang="en-US" sz="2000" i="1" dirty="0"/>
              <a:t>Two Women Waltzing</a:t>
            </a:r>
          </a:p>
          <a:p>
            <a:r>
              <a:rPr lang="en-US" sz="2000" dirty="0"/>
              <a:t>oil painting</a:t>
            </a:r>
          </a:p>
        </p:txBody>
      </p:sp>
      <p:pic>
        <p:nvPicPr>
          <p:cNvPr id="5" name="Picture 4"/>
          <p:cNvPicPr>
            <a:picLocks noChangeAspect="1"/>
          </p:cNvPicPr>
          <p:nvPr/>
        </p:nvPicPr>
        <p:blipFill>
          <a:blip r:embed="rId2"/>
          <a:stretch>
            <a:fillRect/>
          </a:stretch>
        </p:blipFill>
        <p:spPr>
          <a:xfrm>
            <a:off x="1596252" y="1038081"/>
            <a:ext cx="4769134" cy="5588180"/>
          </a:xfrm>
          <a:prstGeom prst="rect">
            <a:avLst/>
          </a:prstGeom>
        </p:spPr>
      </p:pic>
    </p:spTree>
    <p:extLst>
      <p:ext uri="{BB962C8B-B14F-4D97-AF65-F5344CB8AC3E}">
        <p14:creationId xmlns:p14="http://schemas.microsoft.com/office/powerpoint/2010/main" val="3872172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6" y="346572"/>
            <a:ext cx="6334436" cy="523220"/>
          </a:xfrm>
          <a:prstGeom prst="rect">
            <a:avLst/>
          </a:prstGeom>
          <a:noFill/>
        </p:spPr>
        <p:txBody>
          <a:bodyPr wrap="square" rtlCol="0">
            <a:spAutoFit/>
          </a:bodyPr>
          <a:lstStyle/>
          <a:p>
            <a:r>
              <a:rPr lang="en-US" sz="2800" dirty="0"/>
              <a:t>Henri de Toulouse-Lautrec</a:t>
            </a:r>
          </a:p>
        </p:txBody>
      </p:sp>
      <p:pic>
        <p:nvPicPr>
          <p:cNvPr id="4" name="Picture 3"/>
          <p:cNvPicPr>
            <a:picLocks noChangeAspect="1"/>
          </p:cNvPicPr>
          <p:nvPr/>
        </p:nvPicPr>
        <p:blipFill>
          <a:blip r:embed="rId2"/>
          <a:stretch>
            <a:fillRect/>
          </a:stretch>
        </p:blipFill>
        <p:spPr>
          <a:xfrm>
            <a:off x="2555290" y="885819"/>
            <a:ext cx="5280201" cy="5773294"/>
          </a:xfrm>
          <a:prstGeom prst="rect">
            <a:avLst/>
          </a:prstGeom>
        </p:spPr>
      </p:pic>
    </p:spTree>
    <p:extLst>
      <p:ext uri="{BB962C8B-B14F-4D97-AF65-F5344CB8AC3E}">
        <p14:creationId xmlns:p14="http://schemas.microsoft.com/office/powerpoint/2010/main" val="4244933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6" y="346572"/>
            <a:ext cx="6334436" cy="523220"/>
          </a:xfrm>
          <a:prstGeom prst="rect">
            <a:avLst/>
          </a:prstGeom>
          <a:noFill/>
        </p:spPr>
        <p:txBody>
          <a:bodyPr wrap="square" rtlCol="0">
            <a:spAutoFit/>
          </a:bodyPr>
          <a:lstStyle/>
          <a:p>
            <a:r>
              <a:rPr lang="en-US" sz="2800" dirty="0"/>
              <a:t>Henri de Toulouse-Lautrec</a:t>
            </a:r>
          </a:p>
        </p:txBody>
      </p:sp>
      <p:pic>
        <p:nvPicPr>
          <p:cNvPr id="9" name="Picture 8"/>
          <p:cNvPicPr>
            <a:picLocks noChangeAspect="1"/>
          </p:cNvPicPr>
          <p:nvPr/>
        </p:nvPicPr>
        <p:blipFill>
          <a:blip r:embed="rId2"/>
          <a:stretch>
            <a:fillRect/>
          </a:stretch>
        </p:blipFill>
        <p:spPr>
          <a:xfrm>
            <a:off x="2451744" y="1175526"/>
            <a:ext cx="3500176" cy="5250264"/>
          </a:xfrm>
          <a:prstGeom prst="rect">
            <a:avLst/>
          </a:prstGeom>
          <a:ln>
            <a:solidFill>
              <a:schemeClr val="tx1"/>
            </a:solidFill>
          </a:ln>
        </p:spPr>
      </p:pic>
      <p:sp>
        <p:nvSpPr>
          <p:cNvPr id="10" name="TextBox 9"/>
          <p:cNvSpPr txBox="1"/>
          <p:nvPr/>
        </p:nvSpPr>
        <p:spPr>
          <a:xfrm>
            <a:off x="6365386" y="2261289"/>
            <a:ext cx="2402540" cy="707886"/>
          </a:xfrm>
          <a:prstGeom prst="rect">
            <a:avLst/>
          </a:prstGeom>
          <a:noFill/>
        </p:spPr>
        <p:txBody>
          <a:bodyPr wrap="square" rtlCol="0">
            <a:spAutoFit/>
          </a:bodyPr>
          <a:lstStyle/>
          <a:p>
            <a:r>
              <a:rPr lang="en-US" sz="2000" i="1" dirty="0" err="1"/>
              <a:t>Reine</a:t>
            </a:r>
            <a:r>
              <a:rPr lang="en-US" sz="2000" i="1" dirty="0"/>
              <a:t> de Joie</a:t>
            </a:r>
          </a:p>
          <a:p>
            <a:r>
              <a:rPr lang="en-US" sz="2000" dirty="0"/>
              <a:t>Poster 1892</a:t>
            </a:r>
          </a:p>
        </p:txBody>
      </p:sp>
    </p:spTree>
    <p:extLst>
      <p:ext uri="{BB962C8B-B14F-4D97-AF65-F5344CB8AC3E}">
        <p14:creationId xmlns:p14="http://schemas.microsoft.com/office/powerpoint/2010/main" val="770068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6" y="346572"/>
            <a:ext cx="6334436" cy="523220"/>
          </a:xfrm>
          <a:prstGeom prst="rect">
            <a:avLst/>
          </a:prstGeom>
          <a:noFill/>
        </p:spPr>
        <p:txBody>
          <a:bodyPr wrap="square" rtlCol="0">
            <a:spAutoFit/>
          </a:bodyPr>
          <a:lstStyle/>
          <a:p>
            <a:r>
              <a:rPr lang="en-US" sz="2800" dirty="0"/>
              <a:t>Henri de Toulouse-Lautrec</a:t>
            </a:r>
          </a:p>
        </p:txBody>
      </p:sp>
      <p:pic>
        <p:nvPicPr>
          <p:cNvPr id="8" name="Picture 7"/>
          <p:cNvPicPr>
            <a:picLocks noChangeAspect="1"/>
          </p:cNvPicPr>
          <p:nvPr/>
        </p:nvPicPr>
        <p:blipFill>
          <a:blip r:embed="rId2"/>
          <a:stretch>
            <a:fillRect/>
          </a:stretch>
        </p:blipFill>
        <p:spPr>
          <a:xfrm>
            <a:off x="1728971" y="946287"/>
            <a:ext cx="6578866" cy="5734630"/>
          </a:xfrm>
          <a:prstGeom prst="rect">
            <a:avLst/>
          </a:prstGeom>
        </p:spPr>
      </p:pic>
    </p:spTree>
    <p:extLst>
      <p:ext uri="{BB962C8B-B14F-4D97-AF65-F5344CB8AC3E}">
        <p14:creationId xmlns:p14="http://schemas.microsoft.com/office/powerpoint/2010/main" val="510494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6" y="346572"/>
            <a:ext cx="6334436" cy="523220"/>
          </a:xfrm>
          <a:prstGeom prst="rect">
            <a:avLst/>
          </a:prstGeom>
          <a:noFill/>
        </p:spPr>
        <p:txBody>
          <a:bodyPr wrap="square" rtlCol="0">
            <a:spAutoFit/>
          </a:bodyPr>
          <a:lstStyle/>
          <a:p>
            <a:r>
              <a:rPr lang="en-US" sz="2800" dirty="0"/>
              <a:t>Henri de Toulouse-Lautrec</a:t>
            </a:r>
          </a:p>
        </p:txBody>
      </p:sp>
      <p:sp>
        <p:nvSpPr>
          <p:cNvPr id="6" name="TextBox 5"/>
          <p:cNvSpPr txBox="1"/>
          <p:nvPr/>
        </p:nvSpPr>
        <p:spPr>
          <a:xfrm>
            <a:off x="6365386" y="2261289"/>
            <a:ext cx="2402540" cy="707886"/>
          </a:xfrm>
          <a:prstGeom prst="rect">
            <a:avLst/>
          </a:prstGeom>
          <a:noFill/>
        </p:spPr>
        <p:txBody>
          <a:bodyPr wrap="square" rtlCol="0">
            <a:spAutoFit/>
          </a:bodyPr>
          <a:lstStyle/>
          <a:p>
            <a:r>
              <a:rPr lang="en-US" sz="2000" i="1" dirty="0"/>
              <a:t>Confetti</a:t>
            </a:r>
          </a:p>
          <a:p>
            <a:r>
              <a:rPr lang="en-US" sz="2000" dirty="0"/>
              <a:t>Poster 1893</a:t>
            </a:r>
          </a:p>
        </p:txBody>
      </p:sp>
      <p:pic>
        <p:nvPicPr>
          <p:cNvPr id="7" name="Picture 6"/>
          <p:cNvPicPr>
            <a:picLocks noChangeAspect="1"/>
          </p:cNvPicPr>
          <p:nvPr/>
        </p:nvPicPr>
        <p:blipFill>
          <a:blip r:embed="rId2"/>
          <a:stretch>
            <a:fillRect/>
          </a:stretch>
        </p:blipFill>
        <p:spPr>
          <a:xfrm>
            <a:off x="2338691" y="1007483"/>
            <a:ext cx="3934889" cy="5499586"/>
          </a:xfrm>
          <a:prstGeom prst="rect">
            <a:avLst/>
          </a:prstGeom>
        </p:spPr>
      </p:pic>
    </p:spTree>
    <p:extLst>
      <p:ext uri="{BB962C8B-B14F-4D97-AF65-F5344CB8AC3E}">
        <p14:creationId xmlns:p14="http://schemas.microsoft.com/office/powerpoint/2010/main" val="1437856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6" y="346572"/>
            <a:ext cx="6334436" cy="523220"/>
          </a:xfrm>
          <a:prstGeom prst="rect">
            <a:avLst/>
          </a:prstGeom>
          <a:noFill/>
        </p:spPr>
        <p:txBody>
          <a:bodyPr wrap="square" rtlCol="0">
            <a:spAutoFit/>
          </a:bodyPr>
          <a:lstStyle/>
          <a:p>
            <a:r>
              <a:rPr lang="en-US" sz="2800" dirty="0"/>
              <a:t>Henri de Toulouse-Lautrec</a:t>
            </a:r>
          </a:p>
        </p:txBody>
      </p:sp>
      <p:pic>
        <p:nvPicPr>
          <p:cNvPr id="8" name="Picture 7"/>
          <p:cNvPicPr>
            <a:picLocks noChangeAspect="1"/>
          </p:cNvPicPr>
          <p:nvPr/>
        </p:nvPicPr>
        <p:blipFill>
          <a:blip r:embed="rId2"/>
          <a:stretch>
            <a:fillRect/>
          </a:stretch>
        </p:blipFill>
        <p:spPr>
          <a:xfrm>
            <a:off x="1759565" y="1101240"/>
            <a:ext cx="6319590" cy="5481474"/>
          </a:xfrm>
          <a:prstGeom prst="rect">
            <a:avLst/>
          </a:prstGeom>
        </p:spPr>
      </p:pic>
    </p:spTree>
    <p:extLst>
      <p:ext uri="{BB962C8B-B14F-4D97-AF65-F5344CB8AC3E}">
        <p14:creationId xmlns:p14="http://schemas.microsoft.com/office/powerpoint/2010/main" val="575255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06" y="346572"/>
            <a:ext cx="6334436" cy="523220"/>
          </a:xfrm>
          <a:prstGeom prst="rect">
            <a:avLst/>
          </a:prstGeom>
          <a:noFill/>
        </p:spPr>
        <p:txBody>
          <a:bodyPr wrap="square" rtlCol="0">
            <a:spAutoFit/>
          </a:bodyPr>
          <a:lstStyle/>
          <a:p>
            <a:r>
              <a:rPr lang="en-US" sz="2800" dirty="0"/>
              <a:t>Aubrey Beardsley 1872-1898</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rcRect t="10210"/>
          <a:stretch>
            <a:fillRect/>
          </a:stretch>
        </p:blipFill>
        <p:spPr>
          <a:xfrm>
            <a:off x="2789148" y="1004077"/>
            <a:ext cx="6044444" cy="5700933"/>
          </a:xfrm>
          <a:prstGeom prst="rect">
            <a:avLst/>
          </a:prstGeom>
        </p:spPr>
      </p:pic>
      <p:pic>
        <p:nvPicPr>
          <p:cNvPr id="5" name="Picture 4"/>
          <p:cNvPicPr>
            <a:picLocks noChangeAspect="1"/>
          </p:cNvPicPr>
          <p:nvPr/>
        </p:nvPicPr>
        <p:blipFill>
          <a:blip r:embed="rId3"/>
          <a:stretch>
            <a:fillRect/>
          </a:stretch>
        </p:blipFill>
        <p:spPr>
          <a:xfrm>
            <a:off x="576263" y="1187665"/>
            <a:ext cx="1993651" cy="3339682"/>
          </a:xfrm>
          <a:prstGeom prst="rect">
            <a:avLst/>
          </a:prstGeom>
        </p:spPr>
      </p:pic>
    </p:spTree>
    <p:extLst>
      <p:ext uri="{BB962C8B-B14F-4D97-AF65-F5344CB8AC3E}">
        <p14:creationId xmlns:p14="http://schemas.microsoft.com/office/powerpoint/2010/main" val="2932397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06" y="346572"/>
            <a:ext cx="6334436" cy="523220"/>
          </a:xfrm>
          <a:prstGeom prst="rect">
            <a:avLst/>
          </a:prstGeom>
          <a:noFill/>
        </p:spPr>
        <p:txBody>
          <a:bodyPr wrap="square" rtlCol="0">
            <a:spAutoFit/>
          </a:bodyPr>
          <a:lstStyle/>
          <a:p>
            <a:r>
              <a:rPr lang="en-US" sz="2800" dirty="0"/>
              <a:t>Aubrey Beardsley</a:t>
            </a:r>
          </a:p>
        </p:txBody>
      </p:sp>
      <p:sp>
        <p:nvSpPr>
          <p:cNvPr id="6" name="TextBox 5"/>
          <p:cNvSpPr txBox="1"/>
          <p:nvPr/>
        </p:nvSpPr>
        <p:spPr>
          <a:xfrm>
            <a:off x="1163194" y="1958336"/>
            <a:ext cx="2402540" cy="1631216"/>
          </a:xfrm>
          <a:prstGeom prst="rect">
            <a:avLst/>
          </a:prstGeom>
          <a:noFill/>
        </p:spPr>
        <p:txBody>
          <a:bodyPr wrap="square" rtlCol="0">
            <a:spAutoFit/>
          </a:bodyPr>
          <a:lstStyle/>
          <a:p>
            <a:r>
              <a:rPr lang="en-US" sz="2000" i="1" dirty="0"/>
              <a:t>Mort de Arthur</a:t>
            </a:r>
          </a:p>
          <a:p>
            <a:r>
              <a:rPr lang="en-US" sz="2000" i="1" dirty="0"/>
              <a:t>(Death of King Arthur)</a:t>
            </a:r>
          </a:p>
          <a:p>
            <a:r>
              <a:rPr lang="en-US" sz="2000" dirty="0"/>
              <a:t>Book illustration 1893</a:t>
            </a:r>
          </a:p>
        </p:txBody>
      </p:sp>
      <p:pic>
        <p:nvPicPr>
          <p:cNvPr id="5" name="Picture 4"/>
          <p:cNvPicPr>
            <a:picLocks noChangeAspect="1"/>
          </p:cNvPicPr>
          <p:nvPr/>
        </p:nvPicPr>
        <p:blipFill>
          <a:blip r:embed="rId2"/>
          <a:stretch>
            <a:fillRect/>
          </a:stretch>
        </p:blipFill>
        <p:spPr>
          <a:xfrm>
            <a:off x="3804667" y="974967"/>
            <a:ext cx="4213704" cy="5229169"/>
          </a:xfrm>
          <a:prstGeom prst="rect">
            <a:avLst/>
          </a:prstGeom>
        </p:spPr>
      </p:pic>
    </p:spTree>
    <p:extLst>
      <p:ext uri="{BB962C8B-B14F-4D97-AF65-F5344CB8AC3E}">
        <p14:creationId xmlns:p14="http://schemas.microsoft.com/office/powerpoint/2010/main" val="2247183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06" y="346572"/>
            <a:ext cx="6334436" cy="523220"/>
          </a:xfrm>
          <a:prstGeom prst="rect">
            <a:avLst/>
          </a:prstGeom>
          <a:noFill/>
        </p:spPr>
        <p:txBody>
          <a:bodyPr wrap="square" rtlCol="0">
            <a:spAutoFit/>
          </a:bodyPr>
          <a:lstStyle/>
          <a:p>
            <a:r>
              <a:rPr lang="en-US" sz="2800" dirty="0"/>
              <a:t>Aubrey Beardsley</a:t>
            </a:r>
          </a:p>
        </p:txBody>
      </p:sp>
      <p:sp>
        <p:nvSpPr>
          <p:cNvPr id="6" name="TextBox 5"/>
          <p:cNvSpPr txBox="1"/>
          <p:nvPr/>
        </p:nvSpPr>
        <p:spPr>
          <a:xfrm>
            <a:off x="1163194" y="1958336"/>
            <a:ext cx="2402540" cy="1015663"/>
          </a:xfrm>
          <a:prstGeom prst="rect">
            <a:avLst/>
          </a:prstGeom>
          <a:noFill/>
        </p:spPr>
        <p:txBody>
          <a:bodyPr wrap="square" rtlCol="0">
            <a:spAutoFit/>
          </a:bodyPr>
          <a:lstStyle/>
          <a:p>
            <a:r>
              <a:rPr lang="en-US" sz="2000" i="1" dirty="0"/>
              <a:t>Salome</a:t>
            </a:r>
          </a:p>
          <a:p>
            <a:r>
              <a:rPr lang="en-US" sz="2000" dirty="0"/>
              <a:t>Book illustration 1894</a:t>
            </a:r>
          </a:p>
        </p:txBody>
      </p:sp>
      <p:pic>
        <p:nvPicPr>
          <p:cNvPr id="5" name="Picture 4"/>
          <p:cNvPicPr>
            <a:picLocks noChangeAspect="1"/>
          </p:cNvPicPr>
          <p:nvPr/>
        </p:nvPicPr>
        <p:blipFill>
          <a:blip r:embed="rId2"/>
          <a:stretch>
            <a:fillRect/>
          </a:stretch>
        </p:blipFill>
        <p:spPr>
          <a:xfrm>
            <a:off x="3962847" y="447209"/>
            <a:ext cx="4161172" cy="5844805"/>
          </a:xfrm>
          <a:prstGeom prst="rect">
            <a:avLst/>
          </a:prstGeom>
        </p:spPr>
      </p:pic>
    </p:spTree>
    <p:extLst>
      <p:ext uri="{BB962C8B-B14F-4D97-AF65-F5344CB8AC3E}">
        <p14:creationId xmlns:p14="http://schemas.microsoft.com/office/powerpoint/2010/main" val="587908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06" y="346572"/>
            <a:ext cx="6334436" cy="523220"/>
          </a:xfrm>
          <a:prstGeom prst="rect">
            <a:avLst/>
          </a:prstGeom>
          <a:noFill/>
        </p:spPr>
        <p:txBody>
          <a:bodyPr wrap="square" rtlCol="0">
            <a:spAutoFit/>
          </a:bodyPr>
          <a:lstStyle/>
          <a:p>
            <a:r>
              <a:rPr lang="en-US" sz="2800" dirty="0"/>
              <a:t>Aubrey Beardsley</a:t>
            </a:r>
          </a:p>
        </p:txBody>
      </p:sp>
      <p:sp>
        <p:nvSpPr>
          <p:cNvPr id="6" name="TextBox 5"/>
          <p:cNvSpPr txBox="1"/>
          <p:nvPr/>
        </p:nvSpPr>
        <p:spPr>
          <a:xfrm>
            <a:off x="1163194" y="1958336"/>
            <a:ext cx="2402540" cy="1015663"/>
          </a:xfrm>
          <a:prstGeom prst="rect">
            <a:avLst/>
          </a:prstGeom>
          <a:noFill/>
        </p:spPr>
        <p:txBody>
          <a:bodyPr wrap="square" rtlCol="0">
            <a:spAutoFit/>
          </a:bodyPr>
          <a:lstStyle/>
          <a:p>
            <a:r>
              <a:rPr lang="en-US" sz="2000" i="1" dirty="0"/>
              <a:t>Salome</a:t>
            </a:r>
          </a:p>
          <a:p>
            <a:r>
              <a:rPr lang="en-US" sz="2000" dirty="0"/>
              <a:t>Book illustration 1894</a:t>
            </a:r>
          </a:p>
        </p:txBody>
      </p:sp>
      <p:pic>
        <p:nvPicPr>
          <p:cNvPr id="7" name="Picture 6"/>
          <p:cNvPicPr>
            <a:picLocks noChangeAspect="1"/>
          </p:cNvPicPr>
          <p:nvPr/>
        </p:nvPicPr>
        <p:blipFill>
          <a:blip r:embed="rId2"/>
          <a:stretch>
            <a:fillRect/>
          </a:stretch>
        </p:blipFill>
        <p:spPr>
          <a:xfrm>
            <a:off x="3829352" y="209952"/>
            <a:ext cx="4698413" cy="6438095"/>
          </a:xfrm>
          <a:prstGeom prst="rect">
            <a:avLst/>
          </a:prstGeom>
        </p:spPr>
      </p:pic>
    </p:spTree>
    <p:extLst>
      <p:ext uri="{BB962C8B-B14F-4D97-AF65-F5344CB8AC3E}">
        <p14:creationId xmlns:p14="http://schemas.microsoft.com/office/powerpoint/2010/main" val="2135320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661378"/>
            <a:ext cx="6400800" cy="1752600"/>
          </a:xfrm>
        </p:spPr>
        <p:txBody>
          <a:bodyPr/>
          <a:lstStyle/>
          <a:p>
            <a:r>
              <a:rPr lang="en-US" dirty="0"/>
              <a:t>ARTC 2316 History of Communication Graphics</a:t>
            </a:r>
          </a:p>
        </p:txBody>
      </p:sp>
      <p:pic>
        <p:nvPicPr>
          <p:cNvPr id="5" name="Picture 4"/>
          <p:cNvPicPr>
            <a:picLocks noChangeAspect="1"/>
          </p:cNvPicPr>
          <p:nvPr/>
        </p:nvPicPr>
        <p:blipFill>
          <a:blip r:embed="rId2"/>
          <a:stretch>
            <a:fillRect/>
          </a:stretch>
        </p:blipFill>
        <p:spPr>
          <a:xfrm>
            <a:off x="1810498" y="1315757"/>
            <a:ext cx="5540352" cy="3151696"/>
          </a:xfrm>
          <a:prstGeom prst="rect">
            <a:avLst/>
          </a:prstGeom>
        </p:spPr>
      </p:pic>
    </p:spTree>
    <p:extLst>
      <p:ext uri="{BB962C8B-B14F-4D97-AF65-F5344CB8AC3E}">
        <p14:creationId xmlns:p14="http://schemas.microsoft.com/office/powerpoint/2010/main" val="396790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5" y="346572"/>
            <a:ext cx="7721521" cy="523220"/>
          </a:xfrm>
          <a:prstGeom prst="rect">
            <a:avLst/>
          </a:prstGeom>
          <a:noFill/>
        </p:spPr>
        <p:txBody>
          <a:bodyPr wrap="square" rtlCol="0">
            <a:spAutoFit/>
          </a:bodyPr>
          <a:lstStyle/>
          <a:p>
            <a:r>
              <a:rPr lang="en-US" sz="2800" dirty="0" err="1"/>
              <a:t>Privat</a:t>
            </a:r>
            <a:r>
              <a:rPr lang="en-US" sz="2800" dirty="0"/>
              <a:t> </a:t>
            </a:r>
            <a:r>
              <a:rPr lang="en-US" sz="2800" dirty="0" err="1"/>
              <a:t>Livemont</a:t>
            </a:r>
            <a:r>
              <a:rPr lang="en-US" sz="2800" dirty="0"/>
              <a:t> 1861-1936</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rcRect t="10280"/>
          <a:stretch>
            <a:fillRect/>
          </a:stretch>
        </p:blipFill>
        <p:spPr>
          <a:xfrm>
            <a:off x="2586781" y="1162767"/>
            <a:ext cx="6234920" cy="4807867"/>
          </a:xfrm>
          <a:prstGeom prst="rect">
            <a:avLst/>
          </a:prstGeom>
        </p:spPr>
      </p:pic>
      <p:pic>
        <p:nvPicPr>
          <p:cNvPr id="6" name="Picture 5"/>
          <p:cNvPicPr>
            <a:picLocks noChangeAspect="1"/>
          </p:cNvPicPr>
          <p:nvPr/>
        </p:nvPicPr>
        <p:blipFill>
          <a:blip r:embed="rId3"/>
          <a:stretch>
            <a:fillRect/>
          </a:stretch>
        </p:blipFill>
        <p:spPr>
          <a:xfrm>
            <a:off x="298150" y="1437341"/>
            <a:ext cx="2196825" cy="1853968"/>
          </a:xfrm>
          <a:prstGeom prst="rect">
            <a:avLst/>
          </a:prstGeom>
        </p:spPr>
      </p:pic>
    </p:spTree>
    <p:extLst>
      <p:ext uri="{BB962C8B-B14F-4D97-AF65-F5344CB8AC3E}">
        <p14:creationId xmlns:p14="http://schemas.microsoft.com/office/powerpoint/2010/main" val="156634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5" y="346572"/>
            <a:ext cx="7721521" cy="523220"/>
          </a:xfrm>
          <a:prstGeom prst="rect">
            <a:avLst/>
          </a:prstGeom>
          <a:noFill/>
        </p:spPr>
        <p:txBody>
          <a:bodyPr wrap="square" rtlCol="0">
            <a:spAutoFit/>
          </a:bodyPr>
          <a:lstStyle/>
          <a:p>
            <a:r>
              <a:rPr lang="en-US" sz="2800" dirty="0" err="1"/>
              <a:t>Privat</a:t>
            </a:r>
            <a:r>
              <a:rPr lang="en-US" sz="2800" dirty="0"/>
              <a:t> </a:t>
            </a:r>
            <a:r>
              <a:rPr lang="en-US" sz="2800" dirty="0" err="1"/>
              <a:t>Livemont</a:t>
            </a:r>
            <a:endParaRPr lang="en-US" sz="2800" dirty="0"/>
          </a:p>
        </p:txBody>
      </p:sp>
      <p:pic>
        <p:nvPicPr>
          <p:cNvPr id="4" name="Picture 3"/>
          <p:cNvPicPr>
            <a:picLocks noChangeAspect="1"/>
          </p:cNvPicPr>
          <p:nvPr/>
        </p:nvPicPr>
        <p:blipFill>
          <a:blip r:embed="rId2"/>
          <a:stretch>
            <a:fillRect/>
          </a:stretch>
        </p:blipFill>
        <p:spPr>
          <a:xfrm>
            <a:off x="3920016" y="869792"/>
            <a:ext cx="4015710" cy="5331370"/>
          </a:xfrm>
          <a:prstGeom prst="rect">
            <a:avLst/>
          </a:prstGeom>
        </p:spPr>
      </p:pic>
      <p:sp>
        <p:nvSpPr>
          <p:cNvPr id="6" name="Rectangle 5"/>
          <p:cNvSpPr/>
          <p:nvPr/>
        </p:nvSpPr>
        <p:spPr>
          <a:xfrm>
            <a:off x="1285248" y="2583470"/>
            <a:ext cx="2325686" cy="646331"/>
          </a:xfrm>
          <a:prstGeom prst="rect">
            <a:avLst/>
          </a:prstGeom>
        </p:spPr>
        <p:txBody>
          <a:bodyPr wrap="square">
            <a:spAutoFit/>
          </a:bodyPr>
          <a:lstStyle/>
          <a:p>
            <a:r>
              <a:rPr lang="en-US" dirty="0"/>
              <a:t>1896 Poster for </a:t>
            </a:r>
            <a:r>
              <a:rPr lang="en-US" dirty="0" err="1"/>
              <a:t>Robette</a:t>
            </a:r>
            <a:r>
              <a:rPr lang="en-US" dirty="0"/>
              <a:t> Absinthe </a:t>
            </a:r>
          </a:p>
        </p:txBody>
      </p:sp>
    </p:spTree>
    <p:extLst>
      <p:ext uri="{BB962C8B-B14F-4D97-AF65-F5344CB8AC3E}">
        <p14:creationId xmlns:p14="http://schemas.microsoft.com/office/powerpoint/2010/main" val="767852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5" y="346572"/>
            <a:ext cx="7721521" cy="523220"/>
          </a:xfrm>
          <a:prstGeom prst="rect">
            <a:avLst/>
          </a:prstGeom>
          <a:noFill/>
        </p:spPr>
        <p:txBody>
          <a:bodyPr wrap="square" rtlCol="0">
            <a:spAutoFit/>
          </a:bodyPr>
          <a:lstStyle/>
          <a:p>
            <a:r>
              <a:rPr lang="en-US" sz="2800" dirty="0" err="1"/>
              <a:t>Privat</a:t>
            </a:r>
            <a:r>
              <a:rPr lang="en-US" sz="2800" dirty="0"/>
              <a:t> </a:t>
            </a:r>
            <a:r>
              <a:rPr lang="en-US" sz="2800" dirty="0" err="1"/>
              <a:t>Livemont</a:t>
            </a:r>
            <a:endParaRPr lang="en-US" sz="2800" dirty="0"/>
          </a:p>
        </p:txBody>
      </p:sp>
      <p:pic>
        <p:nvPicPr>
          <p:cNvPr id="5" name="Picture 4"/>
          <p:cNvPicPr>
            <a:picLocks noChangeAspect="1"/>
          </p:cNvPicPr>
          <p:nvPr/>
        </p:nvPicPr>
        <p:blipFill>
          <a:blip r:embed="rId2"/>
          <a:stretch>
            <a:fillRect/>
          </a:stretch>
        </p:blipFill>
        <p:spPr>
          <a:xfrm>
            <a:off x="4786328" y="548503"/>
            <a:ext cx="2796740" cy="6044922"/>
          </a:xfrm>
          <a:prstGeom prst="rect">
            <a:avLst/>
          </a:prstGeom>
        </p:spPr>
      </p:pic>
      <p:sp>
        <p:nvSpPr>
          <p:cNvPr id="6" name="Rectangle 5"/>
          <p:cNvSpPr/>
          <p:nvPr/>
        </p:nvSpPr>
        <p:spPr>
          <a:xfrm>
            <a:off x="1285248" y="2583470"/>
            <a:ext cx="2325686" cy="646331"/>
          </a:xfrm>
          <a:prstGeom prst="rect">
            <a:avLst/>
          </a:prstGeom>
        </p:spPr>
        <p:txBody>
          <a:bodyPr wrap="square">
            <a:spAutoFit/>
          </a:bodyPr>
          <a:lstStyle/>
          <a:p>
            <a:r>
              <a:rPr lang="en-US" dirty="0"/>
              <a:t>1899 Poster for Rajah Coffee</a:t>
            </a:r>
          </a:p>
        </p:txBody>
      </p:sp>
    </p:spTree>
    <p:extLst>
      <p:ext uri="{BB962C8B-B14F-4D97-AF65-F5344CB8AC3E}">
        <p14:creationId xmlns:p14="http://schemas.microsoft.com/office/powerpoint/2010/main" val="1112371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5" y="346572"/>
            <a:ext cx="7721521" cy="523220"/>
          </a:xfrm>
          <a:prstGeom prst="rect">
            <a:avLst/>
          </a:prstGeom>
          <a:noFill/>
        </p:spPr>
        <p:txBody>
          <a:bodyPr wrap="square" rtlCol="0">
            <a:spAutoFit/>
          </a:bodyPr>
          <a:lstStyle/>
          <a:p>
            <a:r>
              <a:rPr lang="en-US" sz="2800" dirty="0"/>
              <a:t>Paul Emile </a:t>
            </a:r>
            <a:r>
              <a:rPr lang="en-US" sz="2800" dirty="0" err="1"/>
              <a:t>Berthon</a:t>
            </a:r>
            <a:r>
              <a:rPr lang="en-US" sz="2800" dirty="0"/>
              <a:t> 1872-1909</a:t>
            </a:r>
          </a:p>
        </p:txBody>
      </p:sp>
      <p:sp>
        <p:nvSpPr>
          <p:cNvPr id="5" name="TextBox 4"/>
          <p:cNvSpPr txBox="1"/>
          <p:nvPr/>
        </p:nvSpPr>
        <p:spPr>
          <a:xfrm>
            <a:off x="1162843" y="1101564"/>
            <a:ext cx="7665583" cy="4893647"/>
          </a:xfrm>
          <a:prstGeom prst="rect">
            <a:avLst/>
          </a:prstGeom>
          <a:noFill/>
        </p:spPr>
        <p:txBody>
          <a:bodyPr wrap="square" rtlCol="0">
            <a:spAutoFit/>
          </a:bodyPr>
          <a:lstStyle/>
          <a:p>
            <a:r>
              <a:rPr lang="en-US" sz="2400" dirty="0" err="1"/>
              <a:t>Berthon</a:t>
            </a:r>
            <a:r>
              <a:rPr lang="en-US" sz="2400" dirty="0"/>
              <a:t> was a French artist who produced primarily posters and lithographs. </a:t>
            </a:r>
            <a:r>
              <a:rPr lang="en-US" sz="2400" dirty="0" err="1"/>
              <a:t>Berthon's</a:t>
            </a:r>
            <a:r>
              <a:rPr lang="en-US" sz="2400" dirty="0"/>
              <a:t> work is in the style of Art Nouveau, much like his contemporary Alphonse </a:t>
            </a:r>
            <a:r>
              <a:rPr lang="en-US" sz="2400" dirty="0" err="1"/>
              <a:t>Mucha</a:t>
            </a:r>
            <a:r>
              <a:rPr lang="en-US" sz="2400" dirty="0"/>
              <a:t>. </a:t>
            </a:r>
            <a:r>
              <a:rPr lang="en-US" sz="2400" dirty="0" err="1"/>
              <a:t>Berthon</a:t>
            </a:r>
            <a:r>
              <a:rPr lang="en-US" sz="2400" dirty="0"/>
              <a:t> studied as a painter in </a:t>
            </a:r>
            <a:r>
              <a:rPr lang="en-US" sz="2400" dirty="0" err="1"/>
              <a:t>Villefranche</a:t>
            </a:r>
            <a:r>
              <a:rPr lang="en-US" sz="2400" dirty="0"/>
              <a:t> before moving to Paris. He later enrolled at the </a:t>
            </a:r>
            <a:r>
              <a:rPr lang="en-US" sz="2400" dirty="0" err="1"/>
              <a:t>Ecole</a:t>
            </a:r>
            <a:r>
              <a:rPr lang="en-US" sz="2400" dirty="0"/>
              <a:t> </a:t>
            </a:r>
            <a:r>
              <a:rPr lang="en-US" sz="2400" dirty="0" err="1"/>
              <a:t>Normale</a:t>
            </a:r>
            <a:r>
              <a:rPr lang="en-US" sz="2400" dirty="0"/>
              <a:t> </a:t>
            </a:r>
            <a:r>
              <a:rPr lang="en-US" sz="2400" dirty="0" err="1"/>
              <a:t>d'Enseignement</a:t>
            </a:r>
            <a:r>
              <a:rPr lang="en-US" sz="2400" dirty="0"/>
              <a:t> de </a:t>
            </a:r>
            <a:r>
              <a:rPr lang="en-US" sz="2400" dirty="0" err="1"/>
              <a:t>Dessin</a:t>
            </a:r>
            <a:r>
              <a:rPr lang="en-US" sz="2400" dirty="0"/>
              <a:t> and received lessons from Luc-Olivier </a:t>
            </a:r>
            <a:r>
              <a:rPr lang="en-US" sz="2400" dirty="0" err="1"/>
              <a:t>Merson</a:t>
            </a:r>
            <a:r>
              <a:rPr lang="en-US" sz="2400" dirty="0"/>
              <a:t>. </a:t>
            </a:r>
          </a:p>
          <a:p>
            <a:endParaRPr lang="en-US" sz="2400" dirty="0"/>
          </a:p>
          <a:p>
            <a:r>
              <a:rPr lang="en-US" sz="2400" dirty="0"/>
              <a:t>His study of the decorative arts influenced his print making, influencing the strong lines and natural details that guided his art. The vast majority of </a:t>
            </a:r>
            <a:r>
              <a:rPr lang="en-US" sz="2400" dirty="0" err="1"/>
              <a:t>Berthon's</a:t>
            </a:r>
            <a:r>
              <a:rPr lang="en-US" sz="2400" dirty="0"/>
              <a:t> lithographed posters did not include advertisements and were meant to stand on their own.</a:t>
            </a:r>
          </a:p>
        </p:txBody>
      </p:sp>
    </p:spTree>
    <p:extLst>
      <p:ext uri="{BB962C8B-B14F-4D97-AF65-F5344CB8AC3E}">
        <p14:creationId xmlns:p14="http://schemas.microsoft.com/office/powerpoint/2010/main" val="715094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05" y="346572"/>
            <a:ext cx="7721521" cy="523220"/>
          </a:xfrm>
          <a:prstGeom prst="rect">
            <a:avLst/>
          </a:prstGeom>
          <a:noFill/>
        </p:spPr>
        <p:txBody>
          <a:bodyPr wrap="square" rtlCol="0">
            <a:spAutoFit/>
          </a:bodyPr>
          <a:lstStyle/>
          <a:p>
            <a:r>
              <a:rPr lang="en-US" sz="2800" dirty="0"/>
              <a:t>Paul </a:t>
            </a:r>
            <a:r>
              <a:rPr lang="en-US" sz="2800" dirty="0" err="1"/>
              <a:t>Berthon</a:t>
            </a:r>
            <a:endParaRPr lang="en-US" sz="2800" dirty="0"/>
          </a:p>
        </p:txBody>
      </p:sp>
      <p:pic>
        <p:nvPicPr>
          <p:cNvPr id="3" name="Picture 2"/>
          <p:cNvPicPr>
            <a:picLocks noChangeAspect="1"/>
          </p:cNvPicPr>
          <p:nvPr/>
        </p:nvPicPr>
        <p:blipFill>
          <a:blip r:embed="rId2"/>
          <a:stretch>
            <a:fillRect/>
          </a:stretch>
        </p:blipFill>
        <p:spPr>
          <a:xfrm>
            <a:off x="3924278" y="324238"/>
            <a:ext cx="4355555" cy="6209524"/>
          </a:xfrm>
          <a:prstGeom prst="rect">
            <a:avLst/>
          </a:prstGeom>
        </p:spPr>
      </p:pic>
      <p:sp>
        <p:nvSpPr>
          <p:cNvPr id="4" name="Rectangle 3"/>
          <p:cNvSpPr/>
          <p:nvPr/>
        </p:nvSpPr>
        <p:spPr>
          <a:xfrm>
            <a:off x="1285248" y="2583470"/>
            <a:ext cx="2325686" cy="369332"/>
          </a:xfrm>
          <a:prstGeom prst="rect">
            <a:avLst/>
          </a:prstGeom>
        </p:spPr>
        <p:txBody>
          <a:bodyPr wrap="square">
            <a:spAutoFit/>
          </a:bodyPr>
          <a:lstStyle/>
          <a:p>
            <a:r>
              <a:rPr lang="en-US" dirty="0"/>
              <a:t>1895 art exposition</a:t>
            </a:r>
          </a:p>
        </p:txBody>
      </p:sp>
    </p:spTree>
    <p:extLst>
      <p:ext uri="{BB962C8B-B14F-4D97-AF65-F5344CB8AC3E}">
        <p14:creationId xmlns:p14="http://schemas.microsoft.com/office/powerpoint/2010/main" val="1804784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661378"/>
            <a:ext cx="6400800" cy="1752600"/>
          </a:xfrm>
        </p:spPr>
        <p:txBody>
          <a:bodyPr/>
          <a:lstStyle/>
          <a:p>
            <a:r>
              <a:rPr lang="en-US" dirty="0"/>
              <a:t>ARTC 2316 History of Communication Graphics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rcRect t="15439" b="8525"/>
          <a:stretch>
            <a:fillRect/>
          </a:stretch>
        </p:blipFill>
        <p:spPr>
          <a:xfrm>
            <a:off x="1906691" y="810873"/>
            <a:ext cx="5651792" cy="3621012"/>
          </a:xfrm>
          <a:prstGeom prst="rect">
            <a:avLst/>
          </a:prstGeom>
        </p:spPr>
      </p:pic>
    </p:spTree>
    <p:extLst>
      <p:ext uri="{BB962C8B-B14F-4D97-AF65-F5344CB8AC3E}">
        <p14:creationId xmlns:p14="http://schemas.microsoft.com/office/powerpoint/2010/main" val="24643155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8984" y="1351357"/>
            <a:ext cx="7746031" cy="4063492"/>
          </a:xfrm>
          <a:prstGeom prst="rect">
            <a:avLst/>
          </a:prstGeom>
        </p:spPr>
      </p:pic>
    </p:spTree>
    <p:extLst>
      <p:ext uri="{BB962C8B-B14F-4D97-AF65-F5344CB8AC3E}">
        <p14:creationId xmlns:p14="http://schemas.microsoft.com/office/powerpoint/2010/main" val="1673101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7142" y="1286894"/>
            <a:ext cx="7490667" cy="4386736"/>
          </a:xfrm>
          <a:prstGeom prst="rect">
            <a:avLst/>
          </a:prstGeom>
        </p:spPr>
      </p:pic>
    </p:spTree>
    <p:extLst>
      <p:ext uri="{BB962C8B-B14F-4D97-AF65-F5344CB8AC3E}">
        <p14:creationId xmlns:p14="http://schemas.microsoft.com/office/powerpoint/2010/main" val="2800839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6498" y="725713"/>
            <a:ext cx="5994835" cy="5473545"/>
          </a:xfrm>
          <a:prstGeom prst="rect">
            <a:avLst/>
          </a:prstGeom>
        </p:spPr>
      </p:pic>
    </p:spTree>
    <p:extLst>
      <p:ext uri="{BB962C8B-B14F-4D97-AF65-F5344CB8AC3E}">
        <p14:creationId xmlns:p14="http://schemas.microsoft.com/office/powerpoint/2010/main" val="3707800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8877" y="1509315"/>
            <a:ext cx="6411885" cy="3966674"/>
          </a:xfrm>
          <a:prstGeom prst="rect">
            <a:avLst/>
          </a:prstGeom>
        </p:spPr>
      </p:pic>
      <p:sp>
        <p:nvSpPr>
          <p:cNvPr id="3" name="TextBox 2"/>
          <p:cNvSpPr txBox="1"/>
          <p:nvPr/>
        </p:nvSpPr>
        <p:spPr>
          <a:xfrm>
            <a:off x="2638983" y="856772"/>
            <a:ext cx="3978147" cy="584776"/>
          </a:xfrm>
          <a:prstGeom prst="rect">
            <a:avLst/>
          </a:prstGeom>
          <a:noFill/>
        </p:spPr>
        <p:txBody>
          <a:bodyPr wrap="square" rtlCol="0">
            <a:spAutoFit/>
          </a:bodyPr>
          <a:lstStyle/>
          <a:p>
            <a:r>
              <a:rPr lang="en-US" sz="3200" dirty="0">
                <a:solidFill>
                  <a:srgbClr val="FF0000"/>
                </a:solidFill>
              </a:rPr>
              <a:t>A. M. </a:t>
            </a:r>
            <a:r>
              <a:rPr lang="en-US" sz="3200" dirty="0" err="1">
                <a:solidFill>
                  <a:srgbClr val="FF0000"/>
                </a:solidFill>
              </a:rPr>
              <a:t>Cassandre</a:t>
            </a:r>
            <a:endParaRPr lang="en-US" sz="3200" dirty="0">
              <a:solidFill>
                <a:srgbClr val="FF0000"/>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597" y="1103527"/>
            <a:ext cx="2296460" cy="3123187"/>
          </a:xfrm>
          <a:prstGeom prst="rect">
            <a:avLst/>
          </a:prstGeom>
        </p:spPr>
      </p:pic>
    </p:spTree>
    <p:extLst>
      <p:ext uri="{BB962C8B-B14F-4D97-AF65-F5344CB8AC3E}">
        <p14:creationId xmlns:p14="http://schemas.microsoft.com/office/powerpoint/2010/main" val="1588241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09061" y="730536"/>
            <a:ext cx="7898412" cy="4584127"/>
          </a:xfrm>
          <a:prstGeom prst="rect">
            <a:avLst/>
          </a:prstGeom>
        </p:spPr>
      </p:pic>
    </p:spTree>
    <p:extLst>
      <p:ext uri="{BB962C8B-B14F-4D97-AF65-F5344CB8AC3E}">
        <p14:creationId xmlns:p14="http://schemas.microsoft.com/office/powerpoint/2010/main" val="2087290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9230" y="729036"/>
            <a:ext cx="7143204" cy="5323154"/>
          </a:xfrm>
          <a:prstGeom prst="rect">
            <a:avLst/>
          </a:prstGeom>
        </p:spPr>
      </p:pic>
    </p:spTree>
    <p:extLst>
      <p:ext uri="{BB962C8B-B14F-4D97-AF65-F5344CB8AC3E}">
        <p14:creationId xmlns:p14="http://schemas.microsoft.com/office/powerpoint/2010/main" val="42789995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2873" y="611310"/>
            <a:ext cx="7014241" cy="5491149"/>
          </a:xfrm>
          <a:prstGeom prst="rect">
            <a:avLst/>
          </a:prstGeom>
        </p:spPr>
      </p:pic>
    </p:spTree>
    <p:extLst>
      <p:ext uri="{BB962C8B-B14F-4D97-AF65-F5344CB8AC3E}">
        <p14:creationId xmlns:p14="http://schemas.microsoft.com/office/powerpoint/2010/main" val="33481127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1724" y="909630"/>
            <a:ext cx="6111040" cy="5211818"/>
          </a:xfrm>
          <a:prstGeom prst="rect">
            <a:avLst/>
          </a:prstGeom>
        </p:spPr>
      </p:pic>
    </p:spTree>
    <p:extLst>
      <p:ext uri="{BB962C8B-B14F-4D97-AF65-F5344CB8AC3E}">
        <p14:creationId xmlns:p14="http://schemas.microsoft.com/office/powerpoint/2010/main" val="22021589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0767" y="745727"/>
            <a:ext cx="5612745" cy="5417858"/>
          </a:xfrm>
          <a:prstGeom prst="rect">
            <a:avLst/>
          </a:prstGeom>
        </p:spPr>
      </p:pic>
    </p:spTree>
    <p:extLst>
      <p:ext uri="{BB962C8B-B14F-4D97-AF65-F5344CB8AC3E}">
        <p14:creationId xmlns:p14="http://schemas.microsoft.com/office/powerpoint/2010/main" val="25538604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8472" y="490203"/>
            <a:ext cx="5627734" cy="5685160"/>
          </a:xfrm>
          <a:prstGeom prst="rect">
            <a:avLst/>
          </a:prstGeom>
        </p:spPr>
      </p:pic>
    </p:spTree>
    <p:extLst>
      <p:ext uri="{BB962C8B-B14F-4D97-AF65-F5344CB8AC3E}">
        <p14:creationId xmlns:p14="http://schemas.microsoft.com/office/powerpoint/2010/main" val="3349117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7065" y="638282"/>
            <a:ext cx="5312969" cy="4564161"/>
          </a:xfrm>
          <a:prstGeom prst="rect">
            <a:avLst/>
          </a:prstGeom>
        </p:spPr>
      </p:pic>
      <p:pic>
        <p:nvPicPr>
          <p:cNvPr id="3" name="Picture 2"/>
          <p:cNvPicPr>
            <a:picLocks noChangeAspect="1"/>
          </p:cNvPicPr>
          <p:nvPr/>
        </p:nvPicPr>
        <p:blipFill>
          <a:blip r:embed="rId3"/>
          <a:stretch>
            <a:fillRect/>
          </a:stretch>
        </p:blipFill>
        <p:spPr>
          <a:xfrm>
            <a:off x="3078831" y="5062293"/>
            <a:ext cx="5214917" cy="1204826"/>
          </a:xfrm>
          <a:prstGeom prst="rect">
            <a:avLst/>
          </a:prstGeom>
        </p:spPr>
      </p:pic>
      <p:pic>
        <p:nvPicPr>
          <p:cNvPr id="4" name="Picture 3"/>
          <p:cNvPicPr>
            <a:picLocks noChangeAspect="1"/>
          </p:cNvPicPr>
          <p:nvPr/>
        </p:nvPicPr>
        <p:blipFill>
          <a:blip r:embed="rId4"/>
          <a:stretch>
            <a:fillRect/>
          </a:stretch>
        </p:blipFill>
        <p:spPr>
          <a:xfrm>
            <a:off x="558807" y="846051"/>
            <a:ext cx="2416624" cy="3255730"/>
          </a:xfrm>
          <a:prstGeom prst="rect">
            <a:avLst/>
          </a:prstGeom>
        </p:spPr>
      </p:pic>
    </p:spTree>
    <p:extLst>
      <p:ext uri="{BB962C8B-B14F-4D97-AF65-F5344CB8AC3E}">
        <p14:creationId xmlns:p14="http://schemas.microsoft.com/office/powerpoint/2010/main" val="2695030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7177" y="834571"/>
            <a:ext cx="5831787" cy="5351956"/>
          </a:xfrm>
          <a:prstGeom prst="rect">
            <a:avLst/>
          </a:prstGeom>
        </p:spPr>
      </p:pic>
    </p:spTree>
    <p:extLst>
      <p:ext uri="{BB962C8B-B14F-4D97-AF65-F5344CB8AC3E}">
        <p14:creationId xmlns:p14="http://schemas.microsoft.com/office/powerpoint/2010/main" val="26499260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6635" y="834271"/>
            <a:ext cx="6235936" cy="5102129"/>
          </a:xfrm>
          <a:prstGeom prst="rect">
            <a:avLst/>
          </a:prstGeom>
        </p:spPr>
      </p:pic>
    </p:spTree>
    <p:extLst>
      <p:ext uri="{BB962C8B-B14F-4D97-AF65-F5344CB8AC3E}">
        <p14:creationId xmlns:p14="http://schemas.microsoft.com/office/powerpoint/2010/main" val="509880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21109" y="1052284"/>
            <a:ext cx="5479552" cy="5182825"/>
          </a:xfrm>
          <a:prstGeom prst="rect">
            <a:avLst/>
          </a:prstGeom>
        </p:spPr>
      </p:pic>
      <p:sp>
        <p:nvSpPr>
          <p:cNvPr id="3" name="TextBox 2"/>
          <p:cNvSpPr txBox="1"/>
          <p:nvPr/>
        </p:nvSpPr>
        <p:spPr>
          <a:xfrm>
            <a:off x="2784702" y="260111"/>
            <a:ext cx="3978147" cy="584776"/>
          </a:xfrm>
          <a:prstGeom prst="rect">
            <a:avLst/>
          </a:prstGeom>
          <a:noFill/>
        </p:spPr>
        <p:txBody>
          <a:bodyPr wrap="square" rtlCol="0">
            <a:spAutoFit/>
          </a:bodyPr>
          <a:lstStyle/>
          <a:p>
            <a:pPr algn="ctr"/>
            <a:r>
              <a:rPr lang="en-US" sz="3200" dirty="0">
                <a:solidFill>
                  <a:srgbClr val="FF0000"/>
                </a:solidFill>
              </a:rPr>
              <a:t>Ludwig </a:t>
            </a:r>
            <a:r>
              <a:rPr lang="en-US" sz="3200" dirty="0" err="1">
                <a:solidFill>
                  <a:srgbClr val="FF0000"/>
                </a:solidFill>
              </a:rPr>
              <a:t>Hohlwein</a:t>
            </a:r>
            <a:endParaRPr lang="en-US" sz="3200" dirty="0">
              <a:solidFill>
                <a:srgbClr val="FF0000"/>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334" y="260111"/>
            <a:ext cx="2295368" cy="3526600"/>
          </a:xfrm>
          <a:prstGeom prst="rect">
            <a:avLst/>
          </a:prstGeom>
        </p:spPr>
      </p:pic>
    </p:spTree>
    <p:extLst>
      <p:ext uri="{BB962C8B-B14F-4D97-AF65-F5344CB8AC3E}">
        <p14:creationId xmlns:p14="http://schemas.microsoft.com/office/powerpoint/2010/main" val="36612408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5714" y="794425"/>
            <a:ext cx="5376529" cy="5265290"/>
          </a:xfrm>
          <a:prstGeom prst="rect">
            <a:avLst/>
          </a:prstGeom>
        </p:spPr>
      </p:pic>
    </p:spTree>
    <p:extLst>
      <p:ext uri="{BB962C8B-B14F-4D97-AF65-F5344CB8AC3E}">
        <p14:creationId xmlns:p14="http://schemas.microsoft.com/office/powerpoint/2010/main" val="1666410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01587" y="1187730"/>
            <a:ext cx="7771428" cy="4482540"/>
          </a:xfrm>
          <a:prstGeom prst="rect">
            <a:avLst/>
          </a:prstGeom>
        </p:spPr>
      </p:pic>
    </p:spTree>
    <p:extLst>
      <p:ext uri="{BB962C8B-B14F-4D97-AF65-F5344CB8AC3E}">
        <p14:creationId xmlns:p14="http://schemas.microsoft.com/office/powerpoint/2010/main" val="23862697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8378" y="757158"/>
            <a:ext cx="6568193" cy="5492368"/>
          </a:xfrm>
          <a:prstGeom prst="rect">
            <a:avLst/>
          </a:prstGeom>
        </p:spPr>
      </p:pic>
    </p:spTree>
    <p:extLst>
      <p:ext uri="{BB962C8B-B14F-4D97-AF65-F5344CB8AC3E}">
        <p14:creationId xmlns:p14="http://schemas.microsoft.com/office/powerpoint/2010/main" val="2177212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8489" y="790527"/>
            <a:ext cx="6037264" cy="5305474"/>
          </a:xfrm>
          <a:prstGeom prst="rect">
            <a:avLst/>
          </a:prstGeom>
        </p:spPr>
      </p:pic>
    </p:spTree>
    <p:extLst>
      <p:ext uri="{BB962C8B-B14F-4D97-AF65-F5344CB8AC3E}">
        <p14:creationId xmlns:p14="http://schemas.microsoft.com/office/powerpoint/2010/main" val="3919401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85404" y="601315"/>
            <a:ext cx="5853116" cy="5343328"/>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691" y="871991"/>
            <a:ext cx="2517467" cy="2584337"/>
          </a:xfrm>
          <a:prstGeom prst="rect">
            <a:avLst/>
          </a:prstGeom>
        </p:spPr>
      </p:pic>
    </p:spTree>
    <p:extLst>
      <p:ext uri="{BB962C8B-B14F-4D97-AF65-F5344CB8AC3E}">
        <p14:creationId xmlns:p14="http://schemas.microsoft.com/office/powerpoint/2010/main" val="29069597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2864" y="787525"/>
            <a:ext cx="5909348" cy="5344761"/>
          </a:xfrm>
          <a:prstGeom prst="rect">
            <a:avLst/>
          </a:prstGeom>
        </p:spPr>
      </p:pic>
    </p:spTree>
    <p:extLst>
      <p:ext uri="{BB962C8B-B14F-4D97-AF65-F5344CB8AC3E}">
        <p14:creationId xmlns:p14="http://schemas.microsoft.com/office/powerpoint/2010/main" val="6481377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9835" y="460895"/>
            <a:ext cx="6892893" cy="5931569"/>
          </a:xfrm>
          <a:prstGeom prst="rect">
            <a:avLst/>
          </a:prstGeom>
        </p:spPr>
      </p:pic>
    </p:spTree>
    <p:extLst>
      <p:ext uri="{BB962C8B-B14F-4D97-AF65-F5344CB8AC3E}">
        <p14:creationId xmlns:p14="http://schemas.microsoft.com/office/powerpoint/2010/main" val="1584727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9315" y="876698"/>
            <a:ext cx="5350046" cy="4852610"/>
          </a:xfrm>
          <a:prstGeom prst="rect">
            <a:avLst/>
          </a:prstGeom>
          <a:noFill/>
        </p:spPr>
        <p:txBody>
          <a:bodyPr wrap="square" rtlCol="0">
            <a:spAutoFit/>
          </a:bodyPr>
          <a:lstStyle/>
          <a:p>
            <a:r>
              <a:rPr lang="en-US" sz="3200" b="1" dirty="0">
                <a:solidFill>
                  <a:srgbClr val="FF0000"/>
                </a:solidFill>
              </a:rPr>
              <a:t>Schulz-</a:t>
            </a:r>
            <a:r>
              <a:rPr lang="en-US" sz="3200" b="1" dirty="0" err="1">
                <a:solidFill>
                  <a:srgbClr val="FF0000"/>
                </a:solidFill>
              </a:rPr>
              <a:t>Neudamm</a:t>
            </a:r>
            <a:endParaRPr lang="en-US" sz="3200" b="1" dirty="0">
              <a:solidFill>
                <a:srgbClr val="FF0000"/>
              </a:solidFill>
            </a:endParaRPr>
          </a:p>
          <a:p>
            <a:endParaRPr lang="en-US" sz="3200" baseline="30000" dirty="0"/>
          </a:p>
          <a:p>
            <a:r>
              <a:rPr lang="en-US" sz="3200" baseline="30000" dirty="0"/>
              <a:t>Heinz Schulz-</a:t>
            </a:r>
            <a:r>
              <a:rPr lang="en-US" sz="3200" baseline="30000" dirty="0" err="1"/>
              <a:t>Neudamm</a:t>
            </a:r>
            <a:r>
              <a:rPr lang="en-US" sz="3200" baseline="30000" dirty="0"/>
              <a:t> was actually Paul Heinz Otto Schulz. He was a German graphic designer and illustrator who worked until the 1940s in Berlin. He called himself after his birthplace Schulz-</a:t>
            </a:r>
            <a:r>
              <a:rPr lang="en-US" sz="3200" baseline="30000" dirty="0" err="1"/>
              <a:t>Neudamm</a:t>
            </a:r>
            <a:r>
              <a:rPr lang="en-US" sz="3200" baseline="30000" dirty="0"/>
              <a:t>. He created numerous advertising themes for various film companies working mostly for German studios. He also worked with American Distributors including the Fox Company (later called 20th Century Fox). He is best known for his 1926 poster for the ground-breaking German film Metropolis directed by Fritz Lang.</a:t>
            </a:r>
          </a:p>
        </p:txBody>
      </p:sp>
    </p:spTree>
    <p:extLst>
      <p:ext uri="{BB962C8B-B14F-4D97-AF65-F5344CB8AC3E}">
        <p14:creationId xmlns:p14="http://schemas.microsoft.com/office/powerpoint/2010/main" val="24189510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8312" y="611123"/>
            <a:ext cx="5580195" cy="5735200"/>
          </a:xfrm>
          <a:prstGeom prst="rect">
            <a:avLst/>
          </a:prstGeom>
        </p:spPr>
      </p:pic>
    </p:spTree>
    <p:extLst>
      <p:ext uri="{BB962C8B-B14F-4D97-AF65-F5344CB8AC3E}">
        <p14:creationId xmlns:p14="http://schemas.microsoft.com/office/powerpoint/2010/main" val="7093858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ARTC 2316 History of Communication Graphics</a:t>
            </a:r>
          </a:p>
        </p:txBody>
      </p:sp>
      <p:pic>
        <p:nvPicPr>
          <p:cNvPr id="4" name="Picture 3"/>
          <p:cNvPicPr>
            <a:picLocks noChangeAspect="1"/>
          </p:cNvPicPr>
          <p:nvPr/>
        </p:nvPicPr>
        <p:blipFill>
          <a:blip r:embed="rId2"/>
          <a:stretch>
            <a:fillRect/>
          </a:stretch>
        </p:blipFill>
        <p:spPr>
          <a:xfrm>
            <a:off x="1910090" y="1725880"/>
            <a:ext cx="5434421" cy="623952"/>
          </a:xfrm>
          <a:prstGeom prst="rect">
            <a:avLst/>
          </a:prstGeom>
        </p:spPr>
      </p:pic>
      <p:pic>
        <p:nvPicPr>
          <p:cNvPr id="5" name="Picture 4" descr="El Lissitzky BeatTheWhit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7476" y="2538867"/>
            <a:ext cx="1494744" cy="1193802"/>
          </a:xfrm>
          <a:prstGeom prst="rect">
            <a:avLst/>
          </a:prstGeom>
          <a:ln w="19050" cmpd="sng">
            <a:solidFill>
              <a:schemeClr val="tx1"/>
            </a:solidFill>
          </a:ln>
        </p:spPr>
      </p:pic>
    </p:spTree>
    <p:extLst>
      <p:ext uri="{BB962C8B-B14F-4D97-AF65-F5344CB8AC3E}">
        <p14:creationId xmlns:p14="http://schemas.microsoft.com/office/powerpoint/2010/main" val="24702477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82540" y="806231"/>
            <a:ext cx="5180508" cy="248406496"/>
          </a:xfrm>
          <a:prstGeom prst="rect">
            <a:avLst/>
          </a:prstGeom>
          <a:noFill/>
        </p:spPr>
        <p:txBody>
          <a:bodyPr wrap="square" rtlCol="0">
            <a:spAutoFit/>
          </a:bodyPr>
          <a:lstStyle/>
          <a:p>
            <a:r>
              <a:rPr lang="en-US" sz="3200" b="1" dirty="0">
                <a:solidFill>
                  <a:srgbClr val="FF0000"/>
                </a:solidFill>
              </a:rPr>
              <a:t>El </a:t>
            </a:r>
            <a:r>
              <a:rPr lang="en-US" sz="3200" b="1" dirty="0" err="1">
                <a:solidFill>
                  <a:srgbClr val="FF0000"/>
                </a:solidFill>
              </a:rPr>
              <a:t>Lissitzky</a:t>
            </a:r>
            <a:endParaRPr lang="en-US" sz="3200" b="1" dirty="0">
              <a:solidFill>
                <a:srgbClr val="FF0000"/>
              </a:solidFill>
            </a:endParaRPr>
          </a:p>
          <a:p>
            <a:endParaRPr lang="en-US" sz="2400" dirty="0"/>
          </a:p>
          <a:p>
            <a:r>
              <a:rPr lang="en-US" sz="2400" dirty="0" err="1"/>
              <a:t>Lissitzky</a:t>
            </a:r>
            <a:r>
              <a:rPr lang="en-US" sz="2400" dirty="0"/>
              <a:t> was born on November 23, 1890 in </a:t>
            </a:r>
            <a:r>
              <a:rPr lang="en-US" sz="2400" dirty="0">
                <a:hlinkClick r:id="rId2" tooltip="Pochinok (town)"/>
              </a:rPr>
              <a:t>Pochinok</a:t>
            </a:r>
            <a:r>
              <a:rPr lang="en-US" sz="2400" dirty="0"/>
              <a:t>, a small </a:t>
            </a:r>
            <a:r>
              <a:rPr lang="en-US" sz="2400" dirty="0">
                <a:hlinkClick r:id="rId3" tooltip="Jewish"/>
              </a:rPr>
              <a:t>Jewish</a:t>
            </a:r>
            <a:r>
              <a:rPr lang="en-US" sz="2400" dirty="0"/>
              <a:t> community 50 </a:t>
            </a:r>
            <a:r>
              <a:rPr lang="en-US" sz="2400" dirty="0" err="1"/>
              <a:t>kilometres</a:t>
            </a:r>
            <a:r>
              <a:rPr lang="en-US" sz="2400" dirty="0"/>
              <a:t> (31 mi) southeast of </a:t>
            </a:r>
            <a:r>
              <a:rPr lang="en-US" sz="2400" dirty="0">
                <a:hlinkClick r:id="rId4" tooltip="Smolensk"/>
              </a:rPr>
              <a:t>Smolensk</a:t>
            </a:r>
            <a:r>
              <a:rPr lang="en-US" sz="2400" dirty="0"/>
              <a:t>, former Russian Empire. During his childhood, he lived and studied in the city of </a:t>
            </a:r>
            <a:r>
              <a:rPr lang="en-US" sz="2400" dirty="0">
                <a:hlinkClick r:id="rId5" tooltip="Vitebsk"/>
              </a:rPr>
              <a:t>Vitebsk</a:t>
            </a:r>
            <a:r>
              <a:rPr lang="en-US" sz="2400" dirty="0"/>
              <a:t>, now part of </a:t>
            </a:r>
            <a:r>
              <a:rPr lang="en-US" sz="2400" dirty="0">
                <a:hlinkClick r:id="rId6" tooltip="Belarus"/>
              </a:rPr>
              <a:t>Belarus</a:t>
            </a:r>
            <a:r>
              <a:rPr lang="en-US" sz="2400" dirty="0"/>
              <a:t>, and later spent 10 years in Smolensk living with his grandparents and attending the Smolensk Grammar School, spending summer vacations in Vitebsk.</a:t>
            </a:r>
            <a:r>
              <a:rPr lang="en-US" sz="2400" baseline="30000" dirty="0">
                <a:hlinkClick r:id="rId7"/>
              </a:rPr>
              <a:t>[3]</a:t>
            </a:r>
            <a:r>
              <a:rPr lang="en-US" sz="2400" dirty="0"/>
              <a:t> Always expressing an interest and talent in </a:t>
            </a:r>
            <a:r>
              <a:rPr lang="en-US" sz="2400" dirty="0">
                <a:hlinkClick r:id="rId8" tooltip="Drawing"/>
              </a:rPr>
              <a:t>drawing</a:t>
            </a:r>
            <a:r>
              <a:rPr lang="en-US" sz="2400" dirty="0"/>
              <a:t>, he started to receive instruction at 13 from </a:t>
            </a:r>
            <a:r>
              <a:rPr lang="en-US" sz="2400" dirty="0">
                <a:hlinkClick r:id="rId9" tooltip="Yehuda Pen"/>
              </a:rPr>
              <a:t>Yehuda Pen</a:t>
            </a:r>
            <a:r>
              <a:rPr lang="en-US" sz="2400" dirty="0"/>
              <a:t>, a local Jewish artist, and by the time he was 15 was teaching students himself. In 1909, he applied to an art academy in </a:t>
            </a:r>
            <a:r>
              <a:rPr lang="en-US" sz="2400" dirty="0">
                <a:hlinkClick r:id="rId10" tooltip="Saint Petersburg"/>
              </a:rPr>
              <a:t>Saint Petersburg</a:t>
            </a:r>
            <a:r>
              <a:rPr lang="en-US" sz="2400" dirty="0"/>
              <a:t>, but was rejected. While he passed the entrance exam and was qualified, the law under the </a:t>
            </a:r>
            <a:r>
              <a:rPr lang="en-US" sz="2400" dirty="0">
                <a:hlinkClick r:id="rId11" tooltip="Russian history, 1892-1920"/>
              </a:rPr>
              <a:t>Tsarist regime</a:t>
            </a:r>
            <a:r>
              <a:rPr lang="en-US" sz="2400" dirty="0"/>
              <a:t> only allowed a limited number of Jewish students to attend Russian schools and universities.</a:t>
            </a:r>
          </a:p>
          <a:p>
            <a:r>
              <a:rPr lang="en-US" sz="2400" dirty="0"/>
              <a:t>Like many other Jews then living in the Russian Empire, </a:t>
            </a:r>
            <a:r>
              <a:rPr lang="en-US" sz="2400" dirty="0" err="1"/>
              <a:t>Lissitzky</a:t>
            </a:r>
            <a:r>
              <a:rPr lang="en-US" sz="2400" dirty="0"/>
              <a:t> went to study in </a:t>
            </a:r>
            <a:r>
              <a:rPr lang="en-US" sz="2400" dirty="0">
                <a:hlinkClick r:id="rId12" tooltip="Germany"/>
              </a:rPr>
              <a:t>Germany</a:t>
            </a:r>
            <a:r>
              <a:rPr lang="en-US" sz="2400" dirty="0"/>
              <a:t>. He left in 1909 to study </a:t>
            </a:r>
            <a:r>
              <a:rPr lang="en-US" sz="2400" dirty="0">
                <a:hlinkClick r:id="rId13" tooltip="Architectural engineering"/>
              </a:rPr>
              <a:t>architectural engineering</a:t>
            </a:r>
            <a:r>
              <a:rPr lang="en-US" sz="2400" dirty="0"/>
              <a:t> at a </a:t>
            </a:r>
            <a:r>
              <a:rPr lang="en-US" sz="2400" dirty="0">
                <a:hlinkClick r:id="rId14" tooltip="Darmstadt University of Technology"/>
              </a:rPr>
              <a:t>Technische Hochschule in Darmstadt</a:t>
            </a:r>
            <a:r>
              <a:rPr lang="en-US" sz="2400" dirty="0"/>
              <a:t>, Germany.</a:t>
            </a:r>
            <a:r>
              <a:rPr lang="en-US" sz="2400" baseline="30000" dirty="0">
                <a:hlinkClick r:id="rId15"/>
              </a:rPr>
              <a:t>[1]</a:t>
            </a:r>
            <a:r>
              <a:rPr lang="en-US" sz="2400" dirty="0"/>
              <a:t> During the summer of 1912, </a:t>
            </a:r>
            <a:r>
              <a:rPr lang="en-US" sz="2400" dirty="0" err="1"/>
              <a:t>Lissitzky</a:t>
            </a:r>
            <a:r>
              <a:rPr lang="en-US" sz="2400" dirty="0"/>
              <a:t>, in his own words, "wandered through </a:t>
            </a:r>
            <a:r>
              <a:rPr lang="en-US" sz="2400" dirty="0">
                <a:hlinkClick r:id="rId16" tooltip="Europe"/>
              </a:rPr>
              <a:t>Europe</a:t>
            </a:r>
            <a:r>
              <a:rPr lang="en-US" sz="2400" dirty="0"/>
              <a:t>", spending time in </a:t>
            </a:r>
            <a:r>
              <a:rPr lang="en-US" sz="2400" dirty="0">
                <a:hlinkClick r:id="rId17" tooltip="Paris"/>
              </a:rPr>
              <a:t>Paris</a:t>
            </a:r>
            <a:r>
              <a:rPr lang="en-US" sz="2400" dirty="0"/>
              <a:t> and covering 1,200 </a:t>
            </a:r>
            <a:r>
              <a:rPr lang="en-US" sz="2400" dirty="0" err="1"/>
              <a:t>kilometres</a:t>
            </a:r>
            <a:r>
              <a:rPr lang="en-US" sz="2400" dirty="0"/>
              <a:t> (750 mi) on foot in </a:t>
            </a:r>
            <a:r>
              <a:rPr lang="en-US" sz="2400" dirty="0">
                <a:hlinkClick r:id="rId18" tooltip="Italy"/>
              </a:rPr>
              <a:t>Italy</a:t>
            </a:r>
            <a:r>
              <a:rPr lang="en-US" sz="2400" dirty="0"/>
              <a:t>, teaching himself about </a:t>
            </a:r>
            <a:r>
              <a:rPr lang="en-US" sz="2400" dirty="0">
                <a:hlinkClick r:id="rId19" tooltip="Fine art"/>
              </a:rPr>
              <a:t>fine art</a:t>
            </a:r>
            <a:r>
              <a:rPr lang="en-US" sz="2400" dirty="0"/>
              <a:t> and sketching architecture and landscapes that interested him.</a:t>
            </a:r>
            <a:r>
              <a:rPr lang="en-US" sz="2400" baseline="30000" dirty="0">
                <a:hlinkClick r:id="rId20"/>
              </a:rPr>
              <a:t>[4]</a:t>
            </a:r>
            <a:r>
              <a:rPr lang="en-US" sz="2400" dirty="0"/>
              <a:t> His interest in ancient Jewish culture had originated during the contacts with a </a:t>
            </a:r>
            <a:r>
              <a:rPr lang="en-US" sz="2400" dirty="0">
                <a:hlinkClick r:id="rId17" tooltip="Paris"/>
              </a:rPr>
              <a:t>Paris</a:t>
            </a:r>
            <a:r>
              <a:rPr lang="en-US" sz="2400" dirty="0"/>
              <a:t>-based group of Russian Jews led by sculptor </a:t>
            </a:r>
            <a:r>
              <a:rPr lang="en-US" sz="2400" dirty="0">
                <a:hlinkClick r:id="rId21" tooltip="Ossip Zadkine"/>
              </a:rPr>
              <a:t>Ossip Zadkine</a:t>
            </a:r>
            <a:r>
              <a:rPr lang="en-US" sz="2400" dirty="0"/>
              <a:t>, a lifetime friend of </a:t>
            </a:r>
            <a:r>
              <a:rPr lang="en-US" sz="2400" dirty="0" err="1"/>
              <a:t>Lissitzky</a:t>
            </a:r>
            <a:r>
              <a:rPr lang="en-US" sz="2400" dirty="0"/>
              <a:t> since early childhood, who exposed </a:t>
            </a:r>
            <a:r>
              <a:rPr lang="en-US" sz="2400" dirty="0" err="1"/>
              <a:t>Lissitzky</a:t>
            </a:r>
            <a:r>
              <a:rPr lang="en-US" sz="2400" dirty="0"/>
              <a:t> to conflicts between different groups within the diaspora.</a:t>
            </a:r>
            <a:r>
              <a:rPr lang="en-US" sz="2400" baseline="30000" dirty="0">
                <a:hlinkClick r:id="rId22"/>
              </a:rPr>
              <a:t>[5]</a:t>
            </a:r>
            <a:r>
              <a:rPr lang="en-US" sz="2400" dirty="0"/>
              <a:t> Also in 1912 some of his pieces were included for the first time in an exhibit by the St. Petersburg Artists Union; a notable first step. He remained in Germany until the outbreak of </a:t>
            </a:r>
            <a:r>
              <a:rPr lang="en-US" sz="2400" dirty="0">
                <a:hlinkClick r:id="rId23" tooltip="World War I"/>
              </a:rPr>
              <a:t>World War I</a:t>
            </a:r>
            <a:r>
              <a:rPr lang="en-US" sz="2400" dirty="0"/>
              <a:t>, when he was forced to return home through </a:t>
            </a:r>
            <a:r>
              <a:rPr lang="en-US" sz="2400" dirty="0">
                <a:hlinkClick r:id="rId24" tooltip="Switzerland"/>
              </a:rPr>
              <a:t>Switzerland</a:t>
            </a:r>
            <a:r>
              <a:rPr lang="en-US" sz="2400" dirty="0"/>
              <a:t> and the </a:t>
            </a:r>
            <a:r>
              <a:rPr lang="en-US" sz="2400" dirty="0">
                <a:hlinkClick r:id="rId25" tooltip="Balkans"/>
              </a:rPr>
              <a:t>Balkans</a:t>
            </a:r>
            <a:r>
              <a:rPr lang="en-US" sz="2400" dirty="0"/>
              <a:t>,</a:t>
            </a:r>
            <a:r>
              <a:rPr lang="en-US" sz="2400" baseline="30000" dirty="0">
                <a:hlinkClick r:id="rId26"/>
              </a:rPr>
              <a:t>[6]</a:t>
            </a:r>
            <a:r>
              <a:rPr lang="en-US" sz="2400" dirty="0"/>
              <a:t> along with many of his countrymen, including other </a:t>
            </a:r>
            <a:r>
              <a:rPr lang="en-US" sz="2400" dirty="0">
                <a:hlinkClick r:id="rId27" tooltip="Expatriate"/>
              </a:rPr>
              <a:t>expatriate</a:t>
            </a:r>
            <a:r>
              <a:rPr lang="en-US" sz="2400" dirty="0"/>
              <a:t> artists born in the former Russian Empire, such as </a:t>
            </a:r>
            <a:r>
              <a:rPr lang="en-US" sz="2400" dirty="0">
                <a:hlinkClick r:id="rId28" tooltip="Wassily Kandinsky"/>
              </a:rPr>
              <a:t>Wassily Kandinsky</a:t>
            </a:r>
            <a:r>
              <a:rPr lang="en-US" sz="2400" dirty="0"/>
              <a:t> and </a:t>
            </a:r>
            <a:r>
              <a:rPr lang="en-US" sz="2400" dirty="0">
                <a:hlinkClick r:id="rId29" tooltip="Marc Chagall"/>
              </a:rPr>
              <a:t>Marc Chagall</a:t>
            </a:r>
            <a:r>
              <a:rPr lang="en-US" sz="2400" dirty="0"/>
              <a:t>.</a:t>
            </a:r>
            <a:r>
              <a:rPr lang="en-US" sz="2400" baseline="30000" dirty="0">
                <a:hlinkClick r:id="rId15"/>
              </a:rPr>
              <a:t>[1]</a:t>
            </a:r>
            <a:endParaRPr lang="en-US" sz="2400" dirty="0"/>
          </a:p>
          <a:p>
            <a:r>
              <a:rPr lang="en-US" sz="2400" dirty="0"/>
              <a:t>Upon his return to </a:t>
            </a:r>
            <a:r>
              <a:rPr lang="en-US" sz="2400" dirty="0">
                <a:hlinkClick r:id="rId30" tooltip="Moscow"/>
              </a:rPr>
              <a:t>Moscow</a:t>
            </a:r>
            <a:r>
              <a:rPr lang="en-US" sz="2400" dirty="0"/>
              <a:t>, </a:t>
            </a:r>
            <a:r>
              <a:rPr lang="en-US" sz="2400" dirty="0" err="1"/>
              <a:t>Lissitzky</a:t>
            </a:r>
            <a:r>
              <a:rPr lang="en-US" sz="2400" dirty="0"/>
              <a:t> attended the </a:t>
            </a:r>
            <a:r>
              <a:rPr lang="en-US" sz="2400" dirty="0">
                <a:hlinkClick r:id="rId31" tooltip="Polytechnic Institute of Riga"/>
              </a:rPr>
              <a:t>Polytechnic Institute of Riga</a:t>
            </a:r>
            <a:r>
              <a:rPr lang="en-US" sz="2400" dirty="0"/>
              <a:t>, which had been evacuated to Moscow because of the war,</a:t>
            </a:r>
            <a:r>
              <a:rPr lang="en-US" sz="2400" baseline="30000" dirty="0">
                <a:hlinkClick r:id="rId32"/>
              </a:rPr>
              <a:t>[7]</a:t>
            </a:r>
            <a:r>
              <a:rPr lang="en-US" sz="2400" dirty="0"/>
              <a:t> and worked for the architectural firms of </a:t>
            </a:r>
            <a:r>
              <a:rPr lang="en-US" sz="2400" dirty="0">
                <a:hlinkClick r:id="rId33" tooltip="Boris Velikovsky (page does not exist)"/>
              </a:rPr>
              <a:t>Boris Velikovsky</a:t>
            </a:r>
            <a:r>
              <a:rPr lang="en-US" sz="2400" dirty="0"/>
              <a:t> and </a:t>
            </a:r>
            <a:r>
              <a:rPr lang="en-US" sz="2400" dirty="0">
                <a:hlinkClick r:id="rId34" tooltip="Roman Klein"/>
              </a:rPr>
              <a:t>Roman Klein</a:t>
            </a:r>
            <a:r>
              <a:rPr lang="en-US" sz="2400" dirty="0"/>
              <a:t>.</a:t>
            </a:r>
            <a:r>
              <a:rPr lang="en-US" sz="2400" baseline="30000" dirty="0">
                <a:hlinkClick r:id="rId26"/>
              </a:rPr>
              <a:t>[6]</a:t>
            </a:r>
            <a:r>
              <a:rPr lang="en-US" sz="2400" dirty="0"/>
              <a:t> During this work, he took an active and passionate interest in Jewish culture which, after the downfall of the openly </a:t>
            </a:r>
            <a:r>
              <a:rPr lang="en-US" sz="2400" dirty="0">
                <a:hlinkClick r:id="rId35" tooltip="Anti-Semitism"/>
              </a:rPr>
              <a:t>antisemitic</a:t>
            </a:r>
            <a:r>
              <a:rPr lang="en-US" sz="2400" dirty="0"/>
              <a:t> Tsarist regime, was experiencing a renaissance. The new </a:t>
            </a:r>
            <a:r>
              <a:rPr lang="en-US" sz="2400" dirty="0">
                <a:hlinkClick r:id="rId36" tooltip="Russian Provisional Government, 1917"/>
              </a:rPr>
              <a:t>Provisional Government</a:t>
            </a:r>
            <a:r>
              <a:rPr lang="en-US" sz="2400" dirty="0"/>
              <a:t> repealed a decree that prohibited the printing of </a:t>
            </a:r>
            <a:r>
              <a:rPr lang="en-US" sz="2400" dirty="0">
                <a:hlinkClick r:id="rId37" tooltip="Hebrew alphabet"/>
              </a:rPr>
              <a:t>Hebrew</a:t>
            </a:r>
            <a:r>
              <a:rPr lang="en-US" sz="2400" dirty="0"/>
              <a:t> letters and that barred Jews from citizenship. Thus </a:t>
            </a:r>
            <a:r>
              <a:rPr lang="en-US" sz="2400" dirty="0" err="1"/>
              <a:t>Lissitzky</a:t>
            </a:r>
            <a:r>
              <a:rPr lang="en-US" sz="2400" dirty="0"/>
              <a:t> soon devoted himself to Jewish art, exhibiting works by local Jewish artists, traveling to </a:t>
            </a:r>
            <a:r>
              <a:rPr lang="en-US" sz="2400" dirty="0">
                <a:hlinkClick r:id="rId38" tooltip="Mahilyow"/>
              </a:rPr>
              <a:t>Mahilyow</a:t>
            </a:r>
            <a:r>
              <a:rPr lang="en-US" sz="2400" dirty="0"/>
              <a:t> to study the traditional architecture and ornaments of old </a:t>
            </a:r>
            <a:r>
              <a:rPr lang="en-US" sz="2400" dirty="0">
                <a:hlinkClick r:id="rId39" tooltip="Synagogue"/>
              </a:rPr>
              <a:t>synagogues</a:t>
            </a:r>
            <a:r>
              <a:rPr lang="en-US" sz="2400" dirty="0"/>
              <a:t>, and illustrating many </a:t>
            </a:r>
            <a:r>
              <a:rPr lang="en-US" sz="2400" dirty="0">
                <a:hlinkClick r:id="rId40" tooltip="Yiddish"/>
              </a:rPr>
              <a:t>Yiddish</a:t>
            </a:r>
            <a:r>
              <a:rPr lang="en-US" sz="2400" dirty="0"/>
              <a:t> </a:t>
            </a:r>
            <a:r>
              <a:rPr lang="en-US" sz="2400" dirty="0">
                <a:hlinkClick r:id="rId41" tooltip="Children's literature"/>
              </a:rPr>
              <a:t>children's books</a:t>
            </a:r>
            <a:r>
              <a:rPr lang="en-US" sz="2400" dirty="0"/>
              <a:t>. These books were </a:t>
            </a:r>
            <a:r>
              <a:rPr lang="en-US" sz="2400" dirty="0" err="1"/>
              <a:t>Lissitzky's</a:t>
            </a:r>
            <a:r>
              <a:rPr lang="en-US" sz="2400" dirty="0"/>
              <a:t> first major foray in book design, a field that he would greatly innovate during his career.</a:t>
            </a:r>
          </a:p>
          <a:p>
            <a:r>
              <a:rPr lang="en-US" sz="2400" dirty="0" err="1"/>
              <a:t>Lissitzky's</a:t>
            </a:r>
            <a:r>
              <a:rPr lang="en-US" sz="2400" dirty="0"/>
              <a:t> </a:t>
            </a:r>
            <a:r>
              <a:rPr lang="en-US" sz="2400" i="1" dirty="0"/>
              <a:t>The Constructor</a:t>
            </a:r>
            <a:r>
              <a:rPr lang="en-US" sz="2400" dirty="0"/>
              <a:t>, 1924, London, Victoria &amp; Albert Museum</a:t>
            </a:r>
          </a:p>
          <a:p>
            <a:r>
              <a:rPr lang="en-US" sz="2400" dirty="0"/>
              <a:t>His first designs appeared in the 1917 book, </a:t>
            </a:r>
            <a:r>
              <a:rPr lang="en-US" sz="2400" i="1" dirty="0" err="1"/>
              <a:t>Sihas</a:t>
            </a:r>
            <a:r>
              <a:rPr lang="en-US" sz="2400" i="1" dirty="0"/>
              <a:t> </a:t>
            </a:r>
            <a:r>
              <a:rPr lang="en-US" sz="2400" i="1" dirty="0" err="1"/>
              <a:t>hulin</a:t>
            </a:r>
            <a:r>
              <a:rPr lang="en-US" sz="2400" i="1" dirty="0"/>
              <a:t>: </a:t>
            </a:r>
            <a:r>
              <a:rPr lang="en-US" sz="2400" i="1" dirty="0" err="1"/>
              <a:t>Eyne</a:t>
            </a:r>
            <a:r>
              <a:rPr lang="en-US" sz="2400" i="1" dirty="0"/>
              <a:t> fun di </a:t>
            </a:r>
            <a:r>
              <a:rPr lang="en-US" sz="2400" i="1" dirty="0" err="1"/>
              <a:t>geshikhten</a:t>
            </a:r>
            <a:r>
              <a:rPr lang="en-US" sz="2400" dirty="0"/>
              <a:t> (An Everyday Conversation), where he incorporated Hebrew letters with a distinctly </a:t>
            </a:r>
            <a:r>
              <a:rPr lang="en-US" sz="2400" dirty="0">
                <a:hlinkClick r:id="rId42" tooltip="Art nouveau"/>
              </a:rPr>
              <a:t>art nouveau</a:t>
            </a:r>
            <a:r>
              <a:rPr lang="en-US" sz="2400" dirty="0"/>
              <a:t> flair. His next book was a visual retelling of the traditional Jewish </a:t>
            </a:r>
            <a:r>
              <a:rPr lang="en-US" sz="2400" dirty="0">
                <a:hlinkClick r:id="rId43" tooltip="Passover"/>
              </a:rPr>
              <a:t>Passover</a:t>
            </a:r>
            <a:r>
              <a:rPr lang="en-US" sz="2400" dirty="0"/>
              <a:t> song </a:t>
            </a:r>
            <a:r>
              <a:rPr lang="en-US" sz="2400" i="1" dirty="0"/>
              <a:t>Had </a:t>
            </a:r>
            <a:r>
              <a:rPr lang="en-US" sz="2400" i="1" dirty="0" err="1"/>
              <a:t>gadya</a:t>
            </a:r>
            <a:r>
              <a:rPr lang="en-US" sz="2400" dirty="0"/>
              <a:t> (One Goat), in which </a:t>
            </a:r>
            <a:r>
              <a:rPr lang="en-US" sz="2400" dirty="0" err="1"/>
              <a:t>Lissitzky</a:t>
            </a:r>
            <a:r>
              <a:rPr lang="en-US" sz="2400" dirty="0"/>
              <a:t> showcased a </a:t>
            </a:r>
            <a:r>
              <a:rPr lang="en-US" sz="2400" dirty="0">
                <a:hlinkClick r:id="rId44" tooltip="Typography"/>
              </a:rPr>
              <a:t>typographic</a:t>
            </a:r>
            <a:r>
              <a:rPr lang="en-US" sz="2400" dirty="0"/>
              <a:t> device that he would often return to in later designs. In the book, he integrated letters with images through a system that matched the color of the characters in the story with the word referring to them. In the designs for the final page, </a:t>
            </a:r>
            <a:r>
              <a:rPr lang="en-US" sz="2400" dirty="0" err="1"/>
              <a:t>Lissitzky</a:t>
            </a:r>
            <a:r>
              <a:rPr lang="en-US" sz="2400" dirty="0"/>
              <a:t> depicts the mighty "hand of </a:t>
            </a:r>
            <a:r>
              <a:rPr lang="en-US" sz="2400" dirty="0">
                <a:hlinkClick r:id="rId45" tooltip="God"/>
              </a:rPr>
              <a:t>God</a:t>
            </a:r>
            <a:r>
              <a:rPr lang="en-US" sz="2400" dirty="0"/>
              <a:t>" slaying the angel of death, who wears the tsar's crown. This representation links the redemption of the Jews with the victory of the </a:t>
            </a:r>
            <a:r>
              <a:rPr lang="en-US" sz="2400" dirty="0">
                <a:hlinkClick r:id="rId46" tooltip="Bolshevik"/>
              </a:rPr>
              <a:t>Bolsheviks</a:t>
            </a:r>
            <a:r>
              <a:rPr lang="en-US" sz="2400" dirty="0"/>
              <a:t> in the </a:t>
            </a:r>
            <a:r>
              <a:rPr lang="en-US" sz="2400" dirty="0">
                <a:hlinkClick r:id="rId47" tooltip="Russian Revolution of 1917"/>
              </a:rPr>
              <a:t>Russian Revolution</a:t>
            </a:r>
            <a:r>
              <a:rPr lang="en-US" sz="2400" dirty="0"/>
              <a:t>.</a:t>
            </a:r>
            <a:r>
              <a:rPr lang="en-US" sz="2400" baseline="30000" dirty="0">
                <a:hlinkClick r:id="rId48"/>
              </a:rPr>
              <a:t>[8]</a:t>
            </a:r>
            <a:r>
              <a:rPr lang="en-US" sz="2400" dirty="0"/>
              <a:t> An alternative view asserts that the artist was wary of Bolshevik internationalization, leading to destruction of traditional Jewish culture.</a:t>
            </a:r>
            <a:r>
              <a:rPr lang="en-US" sz="2400" baseline="30000" dirty="0">
                <a:hlinkClick r:id="rId49"/>
              </a:rPr>
              <a:t>[9]</a:t>
            </a:r>
            <a:r>
              <a:rPr lang="en-US" sz="2400" dirty="0"/>
              <a:t> Visual representations of the hand of God would recur in numerous pieces throughout his entire career, most notably with his 1924</a:t>
            </a:r>
            <a:r>
              <a:rPr lang="en-US" sz="2400" baseline="30000" dirty="0">
                <a:hlinkClick r:id="rId50"/>
              </a:rPr>
              <a:t>[10]</a:t>
            </a:r>
            <a:r>
              <a:rPr lang="en-US" sz="2400" dirty="0"/>
              <a:t> </a:t>
            </a:r>
            <a:r>
              <a:rPr lang="en-US" sz="2400" dirty="0">
                <a:hlinkClick r:id="rId51" tooltip="Photomontage"/>
              </a:rPr>
              <a:t>photomontage</a:t>
            </a:r>
            <a:r>
              <a:rPr lang="en-US" sz="2400" dirty="0"/>
              <a:t> self-portrait </a:t>
            </a:r>
            <a:r>
              <a:rPr lang="en-US" sz="2400" i="1" dirty="0"/>
              <a:t>The Constructor,</a:t>
            </a:r>
            <a:r>
              <a:rPr lang="en-US" sz="2400" dirty="0"/>
              <a:t> which prominently featured the hand.</a:t>
            </a:r>
          </a:p>
          <a:p>
            <a:r>
              <a:rPr lang="en-US" sz="2400" b="1" dirty="0"/>
              <a:t>Avant </a:t>
            </a:r>
            <a:r>
              <a:rPr lang="en-US" sz="2400" b="1" dirty="0" err="1"/>
              <a:t>Garde</a:t>
            </a:r>
            <a:endParaRPr lang="en-US" sz="2400" b="1" dirty="0"/>
          </a:p>
          <a:p>
            <a:r>
              <a:rPr lang="en-US" sz="2400" b="1" dirty="0" err="1"/>
              <a:t>Suprematism</a:t>
            </a:r>
            <a:endParaRPr lang="en-US" sz="2400" b="1" dirty="0"/>
          </a:p>
          <a:p>
            <a:r>
              <a:rPr lang="en-US" sz="2400" dirty="0" err="1"/>
              <a:t>Proun</a:t>
            </a:r>
            <a:r>
              <a:rPr lang="en-US" sz="2400" dirty="0"/>
              <a:t>. 1st </a:t>
            </a:r>
            <a:r>
              <a:rPr lang="en-US" sz="2400" dirty="0" err="1"/>
              <a:t>Kestner</a:t>
            </a:r>
            <a:r>
              <a:rPr lang="en-US" sz="2400" dirty="0"/>
              <a:t> Portfolio</a:t>
            </a:r>
          </a:p>
          <a:p>
            <a:r>
              <a:rPr lang="en-US" sz="2400" dirty="0"/>
              <a:t>In May 1919,</a:t>
            </a:r>
            <a:r>
              <a:rPr lang="en-US" sz="2400" baseline="30000" dirty="0">
                <a:hlinkClick r:id="rId7"/>
              </a:rPr>
              <a:t>[3]</a:t>
            </a:r>
            <a:r>
              <a:rPr lang="en-US" sz="2400" dirty="0"/>
              <a:t> upon receiving an invitation from fellow Jewish artist </a:t>
            </a:r>
            <a:r>
              <a:rPr lang="en-US" sz="2400" dirty="0">
                <a:hlinkClick r:id="rId29" tooltip="Marc Chagall"/>
              </a:rPr>
              <a:t>Marc Chagall</a:t>
            </a:r>
            <a:r>
              <a:rPr lang="en-US" sz="2400" dirty="0"/>
              <a:t>, </a:t>
            </a:r>
            <a:r>
              <a:rPr lang="en-US" sz="2400" dirty="0" err="1"/>
              <a:t>Lissitzky</a:t>
            </a:r>
            <a:r>
              <a:rPr lang="en-US" sz="2400" dirty="0"/>
              <a:t> returned to Vitebsk to teach graphic arts, printing, and architecture at the newly formed People's Art School – a school that Chagall created after being appointed Commissioner of Artistic Affairs for Vitebsk in 1918. </a:t>
            </a:r>
            <a:r>
              <a:rPr lang="en-US" sz="2400" dirty="0" err="1"/>
              <a:t>Lissitzky</a:t>
            </a:r>
            <a:r>
              <a:rPr lang="en-US" sz="2400" dirty="0"/>
              <a:t> was engaged in designing and printing propaganda posters; later, he preferred to keep quiet about this period, probably because one of main subjects of these posters was the exile </a:t>
            </a:r>
            <a:r>
              <a:rPr lang="en-US" sz="2400" dirty="0">
                <a:hlinkClick r:id="rId52" tooltip="Leon Trotsky"/>
              </a:rPr>
              <a:t>Leon Trotsky</a:t>
            </a:r>
            <a:r>
              <a:rPr lang="en-US" sz="2400" dirty="0"/>
              <a:t>.</a:t>
            </a:r>
            <a:r>
              <a:rPr lang="en-US" sz="2400" baseline="30000" dirty="0">
                <a:hlinkClick r:id="rId53"/>
              </a:rPr>
              <a:t>[11]</a:t>
            </a:r>
            <a:r>
              <a:rPr lang="en-US" sz="2400" dirty="0"/>
              <a:t> The quantity of these posters is sufficient to regard them as a separate </a:t>
            </a:r>
            <a:r>
              <a:rPr lang="en-US" sz="2400" dirty="0">
                <a:hlinkClick r:id="rId54" tooltip="Genre"/>
              </a:rPr>
              <a:t>genre</a:t>
            </a:r>
            <a:r>
              <a:rPr lang="en-US" sz="2400" dirty="0"/>
              <a:t> in the artist's output.</a:t>
            </a:r>
            <a:r>
              <a:rPr lang="en-US" sz="2400" baseline="30000" dirty="0">
                <a:hlinkClick r:id="rId55"/>
              </a:rPr>
              <a:t>[12]</a:t>
            </a:r>
            <a:endParaRPr lang="en-US" sz="2400" dirty="0"/>
          </a:p>
          <a:p>
            <a:r>
              <a:rPr lang="en-US" sz="2400" dirty="0"/>
              <a:t>Chagall also invited other Russian artists, most notably the painter and art theoretician </a:t>
            </a:r>
            <a:r>
              <a:rPr lang="en-US" sz="2400" dirty="0">
                <a:hlinkClick r:id="rId56" tooltip="Kazimir Malevich"/>
              </a:rPr>
              <a:t>Kazimir Malevich</a:t>
            </a:r>
            <a:r>
              <a:rPr lang="en-US" sz="2400" dirty="0"/>
              <a:t> and </a:t>
            </a:r>
            <a:r>
              <a:rPr lang="en-US" sz="2400" dirty="0" err="1"/>
              <a:t>Lissitzky's</a:t>
            </a:r>
            <a:r>
              <a:rPr lang="en-US" sz="2400" dirty="0"/>
              <a:t> former teacher, Yehuda Pen. However, it was not until October 1919 when </a:t>
            </a:r>
            <a:r>
              <a:rPr lang="en-US" sz="2400" dirty="0" err="1"/>
              <a:t>Lissitzky</a:t>
            </a:r>
            <a:r>
              <a:rPr lang="en-US" sz="2400" dirty="0"/>
              <a:t>, then on an errand in Moscow, persuaded Malevich to relocate to Vitebsk.</a:t>
            </a:r>
            <a:r>
              <a:rPr lang="en-US" sz="2400" baseline="30000" dirty="0">
                <a:hlinkClick r:id="rId57"/>
              </a:rPr>
              <a:t>[13]</a:t>
            </a:r>
            <a:r>
              <a:rPr lang="en-US" sz="2400" dirty="0"/>
              <a:t> The move coincided with the opening of the first art exhibition in Vitebsk directed by Chagall.</a:t>
            </a:r>
            <a:r>
              <a:rPr lang="en-US" sz="2400" baseline="30000" dirty="0">
                <a:hlinkClick r:id="rId58"/>
              </a:rPr>
              <a:t>[14]</a:t>
            </a:r>
            <a:r>
              <a:rPr lang="en-US" sz="2400" dirty="0"/>
              <a:t> Malevich would bring with him a wealth of new ideas, most of which inspired </a:t>
            </a:r>
            <a:r>
              <a:rPr lang="en-US" sz="2400" dirty="0" err="1"/>
              <a:t>Lissitzky</a:t>
            </a:r>
            <a:r>
              <a:rPr lang="en-US" sz="2400" dirty="0"/>
              <a:t> but clashed with local public and professionals who favored </a:t>
            </a:r>
            <a:r>
              <a:rPr lang="en-US" sz="2400" dirty="0">
                <a:hlinkClick r:id="rId59" tooltip="Figurative art"/>
              </a:rPr>
              <a:t>figurative art</a:t>
            </a:r>
            <a:r>
              <a:rPr lang="en-US" sz="2400" dirty="0"/>
              <a:t> and with Chagall himself.</a:t>
            </a:r>
            <a:r>
              <a:rPr lang="en-US" sz="2400" baseline="30000" dirty="0">
                <a:hlinkClick r:id="rId60"/>
              </a:rPr>
              <a:t>[15]</a:t>
            </a:r>
            <a:r>
              <a:rPr lang="en-US" sz="2400" dirty="0"/>
              <a:t> After going through </a:t>
            </a:r>
            <a:r>
              <a:rPr lang="en-US" sz="2400" dirty="0">
                <a:hlinkClick r:id="rId61" tooltip="Impressionism"/>
              </a:rPr>
              <a:t>impressionism</a:t>
            </a:r>
            <a:r>
              <a:rPr lang="en-US" sz="2400" dirty="0"/>
              <a:t>, </a:t>
            </a:r>
            <a:r>
              <a:rPr lang="en-US" sz="2400" dirty="0">
                <a:hlinkClick r:id="rId62" tooltip="Primitivism"/>
              </a:rPr>
              <a:t>primitivism</a:t>
            </a:r>
            <a:r>
              <a:rPr lang="en-US" sz="2400" dirty="0"/>
              <a:t>, and </a:t>
            </a:r>
            <a:r>
              <a:rPr lang="en-US" sz="2400" dirty="0">
                <a:hlinkClick r:id="rId63" tooltip="Cubism"/>
              </a:rPr>
              <a:t>cubism</a:t>
            </a:r>
            <a:r>
              <a:rPr lang="en-US" sz="2400" dirty="0"/>
              <a:t>, Malevich began developing and advocating his ideas on </a:t>
            </a:r>
            <a:r>
              <a:rPr lang="en-US" sz="2400" dirty="0">
                <a:hlinkClick r:id="rId64" tooltip="Suprematism"/>
              </a:rPr>
              <a:t>suprematism</a:t>
            </a:r>
            <a:r>
              <a:rPr lang="en-US" sz="2400" dirty="0"/>
              <a:t> aggressively. In development since 1915, </a:t>
            </a:r>
            <a:r>
              <a:rPr lang="en-US" sz="2400" dirty="0" err="1"/>
              <a:t>suprematism</a:t>
            </a:r>
            <a:r>
              <a:rPr lang="en-US" sz="2400" dirty="0"/>
              <a:t> rejected the imitation of natural shapes and focused more on the creation of distinct, </a:t>
            </a:r>
            <a:r>
              <a:rPr lang="en-US" sz="2400" dirty="0">
                <a:hlinkClick r:id="rId65" tooltip="Geometry"/>
              </a:rPr>
              <a:t>geometric</a:t>
            </a:r>
            <a:r>
              <a:rPr lang="en-US" sz="2400" dirty="0"/>
              <a:t> forms. He replaced the classic teaching program with his own and disseminated his </a:t>
            </a:r>
            <a:r>
              <a:rPr lang="en-US" sz="2400" dirty="0" err="1"/>
              <a:t>suprematist</a:t>
            </a:r>
            <a:r>
              <a:rPr lang="en-US" sz="2400" dirty="0"/>
              <a:t> theories and techniques school-wide. Chagall advocated more classical ideals and </a:t>
            </a:r>
            <a:r>
              <a:rPr lang="en-US" sz="2400" dirty="0" err="1"/>
              <a:t>Lissitzky</a:t>
            </a:r>
            <a:r>
              <a:rPr lang="en-US" sz="2400" dirty="0"/>
              <a:t>, still loyal to Chagall, became torn between two opposing artistic paths. </a:t>
            </a:r>
            <a:r>
              <a:rPr lang="en-US" sz="2400" dirty="0" err="1"/>
              <a:t>Lissitzky</a:t>
            </a:r>
            <a:r>
              <a:rPr lang="en-US" sz="2400" dirty="0"/>
              <a:t> ultimately </a:t>
            </a:r>
            <a:r>
              <a:rPr lang="en-US" sz="2400" dirty="0" err="1"/>
              <a:t>favoured</a:t>
            </a:r>
            <a:r>
              <a:rPr lang="en-US" sz="2400" dirty="0"/>
              <a:t> Malevich's </a:t>
            </a:r>
            <a:r>
              <a:rPr lang="en-US" sz="2400" dirty="0" err="1"/>
              <a:t>suprematism</a:t>
            </a:r>
            <a:r>
              <a:rPr lang="en-US" sz="2400" dirty="0"/>
              <a:t> and broke away from traditional Jewish art. Chagall left the school shortly thereafter.</a:t>
            </a:r>
          </a:p>
          <a:p>
            <a:r>
              <a:rPr lang="en-US" sz="2400" dirty="0">
                <a:hlinkClick r:id="rId66" tooltip="Beat the Whites with the Red Wedge"/>
              </a:rPr>
              <a:t>Beat the Whites with the Red Wedge</a:t>
            </a:r>
            <a:r>
              <a:rPr lang="en-US" sz="2400" dirty="0"/>
              <a:t>, 1919</a:t>
            </a:r>
          </a:p>
          <a:p>
            <a:r>
              <a:rPr lang="en-US" sz="2400" dirty="0"/>
              <a:t>At this point </a:t>
            </a:r>
            <a:r>
              <a:rPr lang="en-US" sz="2400" dirty="0" err="1"/>
              <a:t>Lissitzky</a:t>
            </a:r>
            <a:r>
              <a:rPr lang="en-US" sz="2400" dirty="0"/>
              <a:t> subscribed fully to </a:t>
            </a:r>
            <a:r>
              <a:rPr lang="en-US" sz="2400" dirty="0" err="1"/>
              <a:t>suprematism</a:t>
            </a:r>
            <a:r>
              <a:rPr lang="en-US" sz="2400" dirty="0"/>
              <a:t> and, under the guidance of Malevich, helped further develop the movement. In 1919–1920 </a:t>
            </a:r>
            <a:r>
              <a:rPr lang="en-US" sz="2400" dirty="0" err="1"/>
              <a:t>Lissitzky</a:t>
            </a:r>
            <a:r>
              <a:rPr lang="en-US" sz="2400" dirty="0"/>
              <a:t> was a head of Architectural department at the People's Art School where with his students, primarily Lazar </a:t>
            </a:r>
            <a:r>
              <a:rPr lang="en-US" sz="2400" dirty="0" err="1"/>
              <a:t>Khidekel</a:t>
            </a:r>
            <a:r>
              <a:rPr lang="en-US" sz="2400" dirty="0"/>
              <a:t>, he was working on transition from plane to volumetric </a:t>
            </a:r>
            <a:r>
              <a:rPr lang="en-US" sz="2400" dirty="0" err="1"/>
              <a:t>suprematism</a:t>
            </a:r>
            <a:r>
              <a:rPr lang="en-US" sz="2400" dirty="0"/>
              <a:t>.</a:t>
            </a:r>
            <a:r>
              <a:rPr lang="en-US" sz="2400" baseline="30000" dirty="0">
                <a:hlinkClick r:id="rId67"/>
              </a:rPr>
              <a:t>[16]</a:t>
            </a:r>
            <a:r>
              <a:rPr lang="en-US" sz="2400" dirty="0"/>
              <a:t> </a:t>
            </a:r>
            <a:r>
              <a:rPr lang="en-US" sz="2400" dirty="0" err="1"/>
              <a:t>Lissitzky</a:t>
            </a:r>
            <a:r>
              <a:rPr lang="en-US" sz="2400" dirty="0"/>
              <a:t> designed </a:t>
            </a:r>
            <a:r>
              <a:rPr lang="en-US" sz="2400" i="1" dirty="0"/>
              <a:t>On the New System of Art</a:t>
            </a:r>
            <a:r>
              <a:rPr lang="en-US" sz="2400" dirty="0"/>
              <a:t> by Malevich, who responded in December 1919: "Lazar </a:t>
            </a:r>
            <a:r>
              <a:rPr lang="en-US" sz="2400" dirty="0" err="1"/>
              <a:t>Markovich</a:t>
            </a:r>
            <a:r>
              <a:rPr lang="en-US" sz="2400" dirty="0"/>
              <a:t>, I salute you on the publication of this little book".</a:t>
            </a:r>
            <a:r>
              <a:rPr lang="en-US" sz="2400" baseline="30000" dirty="0">
                <a:hlinkClick r:id="rId68"/>
              </a:rPr>
              <a:t>[17]</a:t>
            </a:r>
            <a:r>
              <a:rPr lang="en-US" sz="2400" dirty="0"/>
              <a:t> Perhaps the most famous work by </a:t>
            </a:r>
            <a:r>
              <a:rPr lang="en-US" sz="2400" dirty="0" err="1"/>
              <a:t>Lissitzky</a:t>
            </a:r>
            <a:r>
              <a:rPr lang="en-US" sz="2400" dirty="0"/>
              <a:t> from the same period was the 1919 propaganda poster "</a:t>
            </a:r>
            <a:r>
              <a:rPr lang="en-US" sz="2400" dirty="0">
                <a:hlinkClick r:id="rId66" tooltip="Beat the Whites with the Red Wedge"/>
              </a:rPr>
              <a:t>Beat the Whites with the Red Wedge</a:t>
            </a:r>
            <a:r>
              <a:rPr lang="en-US" sz="2400" dirty="0"/>
              <a:t>". Russia was going through a </a:t>
            </a:r>
            <a:r>
              <a:rPr lang="en-US" sz="2400" dirty="0">
                <a:hlinkClick r:id="rId69" tooltip="Russian Civil War"/>
              </a:rPr>
              <a:t>civil war</a:t>
            </a:r>
            <a:r>
              <a:rPr lang="en-US" sz="2400" dirty="0"/>
              <a:t> at the time, which was mainly fought between the "Reds" (communists, socialists and revolutionaries) and the "Whites" (monarchists, conservatives, liberals and other socialists who opposed the </a:t>
            </a:r>
            <a:r>
              <a:rPr lang="en-US" sz="2400" dirty="0">
                <a:hlinkClick r:id="rId70" tooltip="Bolshevik Revolution"/>
              </a:rPr>
              <a:t>Bolshevik Revolution</a:t>
            </a:r>
            <a:r>
              <a:rPr lang="en-US" sz="2400" dirty="0"/>
              <a:t>). The image of the red wedge shattering the white form, simple as it was, communicated a powerful message that left no doubt in the viewer's mind of its intention. The piece is often seen as alluding to the similar shapes used on military maps and, along with its </a:t>
            </a:r>
            <a:r>
              <a:rPr lang="en-US" sz="2400" dirty="0">
                <a:hlinkClick r:id="rId71" tooltip="Political symbolism"/>
              </a:rPr>
              <a:t>political symbolism</a:t>
            </a:r>
            <a:r>
              <a:rPr lang="en-US" sz="2400" dirty="0"/>
              <a:t>, was one of </a:t>
            </a:r>
            <a:r>
              <a:rPr lang="en-US" sz="2400" dirty="0" err="1"/>
              <a:t>Lissitzky's</a:t>
            </a:r>
            <a:r>
              <a:rPr lang="en-US" sz="2400" dirty="0"/>
              <a:t> first major steps away from Malevich's non-objective </a:t>
            </a:r>
            <a:r>
              <a:rPr lang="en-US" sz="2400" dirty="0" err="1"/>
              <a:t>suprematism</a:t>
            </a:r>
            <a:r>
              <a:rPr lang="en-US" sz="2400" dirty="0"/>
              <a:t> into a style his own. He stated: "The artist constructs a new symbol with his brush. This symbol is not a recognizable form of anything that is already finished, already made, or already existent in the world – it is a symbol of a new world, which is being built upon and which exists by the way of the people."</a:t>
            </a:r>
            <a:r>
              <a:rPr lang="en-US" sz="2400" baseline="30000" dirty="0">
                <a:hlinkClick r:id="rId72"/>
              </a:rPr>
              <a:t>[18]</a:t>
            </a:r>
            <a:endParaRPr lang="en-US" sz="2400" dirty="0"/>
          </a:p>
          <a:p>
            <a:r>
              <a:rPr lang="en-US" sz="2400" dirty="0"/>
              <a:t>In January 17, 1920,</a:t>
            </a:r>
            <a:r>
              <a:rPr lang="en-US" sz="2400" baseline="30000" dirty="0">
                <a:hlinkClick r:id="rId73"/>
              </a:rPr>
              <a:t>[19]</a:t>
            </a:r>
            <a:r>
              <a:rPr lang="en-US" sz="2400" dirty="0"/>
              <a:t> Malevich and </a:t>
            </a:r>
            <a:r>
              <a:rPr lang="en-US" sz="2400" dirty="0" err="1"/>
              <a:t>Lissitzky</a:t>
            </a:r>
            <a:r>
              <a:rPr lang="en-US" sz="2400" dirty="0"/>
              <a:t> co-founded the short-lived </a:t>
            </a:r>
            <a:r>
              <a:rPr lang="en-US" sz="2400" i="1" dirty="0" err="1"/>
              <a:t>Molposnovis</a:t>
            </a:r>
            <a:r>
              <a:rPr lang="en-US" sz="2400" dirty="0"/>
              <a:t> (Young followers of a new art), a proto-</a:t>
            </a:r>
            <a:r>
              <a:rPr lang="en-US" sz="2400" dirty="0" err="1"/>
              <a:t>suprematist</a:t>
            </a:r>
            <a:r>
              <a:rPr lang="en-US" sz="2400" dirty="0"/>
              <a:t> association of students, professors, and other artists. After a brief and stormy dispute between "old" and "young" generations, and two rounds of renaming, the group reemerged as </a:t>
            </a:r>
            <a:r>
              <a:rPr lang="en-US" sz="2400" dirty="0">
                <a:hlinkClick r:id="rId74" tooltip="UNOVIS"/>
              </a:rPr>
              <a:t>UNOVIS</a:t>
            </a:r>
            <a:r>
              <a:rPr lang="en-US" sz="2400" dirty="0"/>
              <a:t> (Exponents of the new art) in February.</a:t>
            </a:r>
            <a:r>
              <a:rPr lang="en-US" sz="2400" baseline="30000" dirty="0">
                <a:hlinkClick r:id="rId75"/>
              </a:rPr>
              <a:t>[20]</a:t>
            </a:r>
            <a:r>
              <a:rPr lang="en-US" sz="2400" baseline="30000" dirty="0">
                <a:hlinkClick r:id="rId76"/>
              </a:rPr>
              <a:t>[21]</a:t>
            </a:r>
            <a:r>
              <a:rPr lang="en-US" sz="2400" dirty="0"/>
              <a:t> Under the leadership of Malevich the group worked on a "</a:t>
            </a:r>
            <a:r>
              <a:rPr lang="en-US" sz="2400" dirty="0" err="1"/>
              <a:t>suprematist</a:t>
            </a:r>
            <a:r>
              <a:rPr lang="en-US" sz="2400" dirty="0"/>
              <a:t> </a:t>
            </a:r>
            <a:r>
              <a:rPr lang="en-US" sz="2400" dirty="0">
                <a:hlinkClick r:id="rId77" tooltip="Ballet"/>
              </a:rPr>
              <a:t>ballet</a:t>
            </a:r>
            <a:r>
              <a:rPr lang="en-US" sz="2400" dirty="0"/>
              <a:t>", choreographed by </a:t>
            </a:r>
            <a:r>
              <a:rPr lang="en-US" sz="2400" dirty="0">
                <a:hlinkClick r:id="rId78" tooltip="Nina Kogan (page does not exist)"/>
              </a:rPr>
              <a:t>Nina Kogan</a:t>
            </a:r>
            <a:r>
              <a:rPr lang="en-US" sz="2400" dirty="0"/>
              <a:t> and on the remake of a 1913 </a:t>
            </a:r>
            <a:r>
              <a:rPr lang="en-US" sz="2400" dirty="0">
                <a:hlinkClick r:id="rId79" tooltip="Futurism (art)"/>
              </a:rPr>
              <a:t>futurist</a:t>
            </a:r>
            <a:r>
              <a:rPr lang="en-US" sz="2400" dirty="0"/>
              <a:t> </a:t>
            </a:r>
            <a:r>
              <a:rPr lang="en-US" sz="2400" dirty="0">
                <a:hlinkClick r:id="rId80" tooltip="Opera"/>
              </a:rPr>
              <a:t>opera</a:t>
            </a:r>
            <a:r>
              <a:rPr lang="en-US" sz="2400" dirty="0"/>
              <a:t> </a:t>
            </a:r>
            <a:r>
              <a:rPr lang="en-US" sz="2400" i="1" dirty="0">
                <a:hlinkClick r:id="rId81" tooltip="Victory Over the Sun"/>
              </a:rPr>
              <a:t>Victory Over the Sun</a:t>
            </a:r>
            <a:r>
              <a:rPr lang="en-US" sz="2400" dirty="0"/>
              <a:t> by </a:t>
            </a:r>
            <a:r>
              <a:rPr lang="en-US" sz="2400" dirty="0">
                <a:hlinkClick r:id="rId82" tooltip="Mikhail Matyushin"/>
              </a:rPr>
              <a:t>Mikhail Matyushin</a:t>
            </a:r>
            <a:r>
              <a:rPr lang="en-US" sz="2400" dirty="0"/>
              <a:t> and </a:t>
            </a:r>
            <a:r>
              <a:rPr lang="en-US" sz="2400" dirty="0">
                <a:hlinkClick r:id="rId83" tooltip="Aleksei Kruchenykh"/>
              </a:rPr>
              <a:t>Aleksei Kruchenykh</a:t>
            </a:r>
            <a:r>
              <a:rPr lang="en-US" sz="2400" dirty="0"/>
              <a:t>.</a:t>
            </a:r>
            <a:r>
              <a:rPr lang="en-US" sz="2400" baseline="30000" dirty="0">
                <a:hlinkClick r:id="rId75"/>
              </a:rPr>
              <a:t>[20]</a:t>
            </a:r>
            <a:r>
              <a:rPr lang="en-US" sz="2400" baseline="30000" dirty="0">
                <a:hlinkClick r:id="rId84"/>
              </a:rPr>
              <a:t>[22]</a:t>
            </a:r>
            <a:r>
              <a:rPr lang="en-US" sz="2400" dirty="0"/>
              <a:t> </a:t>
            </a:r>
            <a:r>
              <a:rPr lang="en-US" sz="2400" dirty="0" err="1"/>
              <a:t>Lissitzky</a:t>
            </a:r>
            <a:r>
              <a:rPr lang="en-US" sz="2400" dirty="0"/>
              <a:t> and the entire group chose to share credit and responsibility for the works produced within the group, signing most pieces with a black square. This was partly a homage to a similar piece by their leader, Malevich, and a symbolic embrace of the </a:t>
            </a:r>
            <a:r>
              <a:rPr lang="en-US" sz="2400" dirty="0">
                <a:hlinkClick r:id="rId85" tooltip="Communist"/>
              </a:rPr>
              <a:t>Communist</a:t>
            </a:r>
            <a:r>
              <a:rPr lang="en-US" sz="2400" dirty="0"/>
              <a:t> ideal. This would become the de facto </a:t>
            </a:r>
            <a:r>
              <a:rPr lang="en-US" sz="2400" dirty="0">
                <a:hlinkClick r:id="rId86" tooltip="Seal (device)"/>
              </a:rPr>
              <a:t>seal</a:t>
            </a:r>
            <a:r>
              <a:rPr lang="en-US" sz="2400" dirty="0"/>
              <a:t> of UNOVIS that took the place of individual names or initials. Black squares worn by members as chest badges and </a:t>
            </a:r>
            <a:r>
              <a:rPr lang="en-US" sz="2400" dirty="0">
                <a:hlinkClick r:id="rId87" tooltip="Cufflink"/>
              </a:rPr>
              <a:t>cufflinks</a:t>
            </a:r>
            <a:r>
              <a:rPr lang="en-US" sz="2400" dirty="0"/>
              <a:t> also resembled the ritual </a:t>
            </a:r>
            <a:r>
              <a:rPr lang="en-US" sz="2400" dirty="0">
                <a:hlinkClick r:id="rId88" tooltip="Tefillin"/>
              </a:rPr>
              <a:t>tefillin</a:t>
            </a:r>
            <a:r>
              <a:rPr lang="en-US" sz="2400" dirty="0"/>
              <a:t> and thus were no strange symbol in Vitebsk </a:t>
            </a:r>
            <a:r>
              <a:rPr lang="en-US" sz="2400" dirty="0">
                <a:hlinkClick r:id="rId89" tooltip="Shtetl"/>
              </a:rPr>
              <a:t>shtetl</a:t>
            </a:r>
            <a:r>
              <a:rPr lang="en-US" sz="2400" dirty="0"/>
              <a:t>.</a:t>
            </a:r>
            <a:r>
              <a:rPr lang="en-US" sz="2400" baseline="30000" dirty="0">
                <a:hlinkClick r:id="rId90"/>
              </a:rPr>
              <a:t>[23]</a:t>
            </a:r>
            <a:endParaRPr lang="en-US" sz="2400" dirty="0"/>
          </a:p>
          <a:p>
            <a:r>
              <a:rPr lang="en-US" sz="2400" dirty="0"/>
              <a:t>The group, which disbanded in 1922, would be pivotal in the dissemination of </a:t>
            </a:r>
            <a:r>
              <a:rPr lang="en-US" sz="2400" dirty="0" err="1"/>
              <a:t>suprematist</a:t>
            </a:r>
            <a:r>
              <a:rPr lang="en-US" sz="2400" dirty="0"/>
              <a:t> ideology in Russia and abroad and launch </a:t>
            </a:r>
            <a:r>
              <a:rPr lang="en-US" sz="2400" dirty="0" err="1"/>
              <a:t>Lissitzky's</a:t>
            </a:r>
            <a:r>
              <a:rPr lang="en-US" sz="2400" dirty="0"/>
              <a:t> status as one of the leading figures in the </a:t>
            </a:r>
            <a:r>
              <a:rPr lang="en-US" sz="2400" dirty="0" err="1"/>
              <a:t>avant</a:t>
            </a:r>
            <a:r>
              <a:rPr lang="en-US" sz="2400" dirty="0"/>
              <a:t> </a:t>
            </a:r>
            <a:r>
              <a:rPr lang="en-US" sz="2400" dirty="0" err="1"/>
              <a:t>garde</a:t>
            </a:r>
            <a:r>
              <a:rPr lang="en-US" sz="2400" dirty="0"/>
              <a:t>. Incidentally, the earliest appearance of the signature </a:t>
            </a:r>
            <a:r>
              <a:rPr lang="en-US" sz="2400" dirty="0" err="1"/>
              <a:t>Lissitzky</a:t>
            </a:r>
            <a:r>
              <a:rPr lang="en-US" sz="2400" dirty="0"/>
              <a:t> (</a:t>
            </a:r>
            <a:r>
              <a:rPr lang="en-US" sz="2400" dirty="0">
                <a:hlinkClick r:id="rId91" tooltip="Russian language"/>
              </a:rPr>
              <a:t>Russian</a:t>
            </a:r>
            <a:r>
              <a:rPr lang="en-US" sz="2400" dirty="0"/>
              <a:t>: </a:t>
            </a:r>
            <a:r>
              <a:rPr lang="en-US" sz="2400" dirty="0" err="1"/>
              <a:t>Эль</a:t>
            </a:r>
            <a:r>
              <a:rPr lang="en-US" sz="2400" dirty="0"/>
              <a:t> </a:t>
            </a:r>
            <a:r>
              <a:rPr lang="en-US" sz="2400" dirty="0" err="1"/>
              <a:t>Лисицкий</a:t>
            </a:r>
            <a:r>
              <a:rPr lang="en-US" sz="2400" dirty="0"/>
              <a:t>) emerged in the handmade </a:t>
            </a:r>
            <a:r>
              <a:rPr lang="en-US" sz="2400" i="1" dirty="0"/>
              <a:t>UNOVIS Miscellany</a:t>
            </a:r>
            <a:r>
              <a:rPr lang="en-US" sz="2400" dirty="0"/>
              <a:t>, issued in two copies in March–April 1920,</a:t>
            </a:r>
            <a:r>
              <a:rPr lang="en-US" sz="2400" baseline="30000" dirty="0">
                <a:hlinkClick r:id="rId92"/>
              </a:rPr>
              <a:t>[24]</a:t>
            </a:r>
            <a:r>
              <a:rPr lang="en-US" sz="2400" dirty="0"/>
              <a:t> and containing his manifesto on book art: "the book enters the skull through the eye not the ear therefore the pathways the waves move at much greater speed and with more intensity. if </a:t>
            </a:r>
            <a:r>
              <a:rPr lang="en-US" sz="2400" dirty="0" err="1"/>
              <a:t>i</a:t>
            </a:r>
            <a:r>
              <a:rPr lang="en-US" sz="2400" dirty="0"/>
              <a:t> (sic) can only sing through my mouth with a book </a:t>
            </a:r>
            <a:r>
              <a:rPr lang="en-US" sz="2400" dirty="0" err="1"/>
              <a:t>i</a:t>
            </a:r>
            <a:r>
              <a:rPr lang="en-US" sz="2400" dirty="0"/>
              <a:t> (sic) can show myself in various guises."</a:t>
            </a:r>
            <a:r>
              <a:rPr lang="en-US" sz="2400" baseline="30000" dirty="0">
                <a:hlinkClick r:id="rId93"/>
              </a:rPr>
              <a:t>[25]</a:t>
            </a:r>
            <a:endParaRPr lang="en-US" sz="2400" dirty="0"/>
          </a:p>
          <a:p>
            <a:r>
              <a:rPr lang="en-US" sz="2400" b="1" dirty="0" err="1"/>
              <a:t>Proun</a:t>
            </a:r>
            <a:endParaRPr lang="en-US" sz="2400" b="1" dirty="0"/>
          </a:p>
          <a:p>
            <a:r>
              <a:rPr lang="en-US" sz="2400" i="1" dirty="0"/>
              <a:t>A </a:t>
            </a:r>
            <a:r>
              <a:rPr lang="en-US" sz="2400" i="1" dirty="0" err="1"/>
              <a:t>Proun</a:t>
            </a:r>
            <a:r>
              <a:rPr lang="en-US" sz="2400" dirty="0"/>
              <a:t>, c.1925. Commenting on </a:t>
            </a:r>
            <a:r>
              <a:rPr lang="en-US" sz="2400" dirty="0" err="1"/>
              <a:t>Proun</a:t>
            </a:r>
            <a:r>
              <a:rPr lang="en-US" sz="2400" dirty="0"/>
              <a:t> in 1921, </a:t>
            </a:r>
            <a:r>
              <a:rPr lang="en-US" sz="2400" dirty="0" err="1"/>
              <a:t>Lissitzky</a:t>
            </a:r>
            <a:r>
              <a:rPr lang="en-US" sz="2400" dirty="0"/>
              <a:t> stated, "We brought the canvas into circles . . . and while we turn, we raise ourselves into the space."</a:t>
            </a:r>
            <a:r>
              <a:rPr lang="en-US" sz="2400" baseline="30000" dirty="0">
                <a:hlinkClick r:id="rId48"/>
              </a:rPr>
              <a:t>[8]</a:t>
            </a:r>
            <a:endParaRPr lang="en-US" sz="2400" dirty="0"/>
          </a:p>
          <a:p>
            <a:r>
              <a:rPr lang="en-US" sz="2400" dirty="0"/>
              <a:t>During this period </a:t>
            </a:r>
            <a:r>
              <a:rPr lang="en-US" sz="2400" dirty="0" err="1"/>
              <a:t>Lissitzky</a:t>
            </a:r>
            <a:r>
              <a:rPr lang="en-US" sz="2400" dirty="0"/>
              <a:t> proceeded to develop a </a:t>
            </a:r>
            <a:r>
              <a:rPr lang="en-US" sz="2400" dirty="0" err="1"/>
              <a:t>suprematist</a:t>
            </a:r>
            <a:r>
              <a:rPr lang="en-US" sz="2400" dirty="0"/>
              <a:t> style of his own, a series of </a:t>
            </a:r>
            <a:r>
              <a:rPr lang="en-US" sz="2400" dirty="0">
                <a:hlinkClick r:id="rId94" tooltip="Abstract art"/>
              </a:rPr>
              <a:t>abstract</a:t>
            </a:r>
            <a:r>
              <a:rPr lang="en-US" sz="2400" dirty="0"/>
              <a:t>, geometric </a:t>
            </a:r>
            <a:r>
              <a:rPr lang="en-US" sz="2400" dirty="0">
                <a:hlinkClick r:id="rId95" tooltip="Painting"/>
              </a:rPr>
              <a:t>paintings</a:t>
            </a:r>
            <a:r>
              <a:rPr lang="en-US" sz="2400" dirty="0"/>
              <a:t> which he called </a:t>
            </a:r>
            <a:r>
              <a:rPr lang="en-US" sz="2400" i="1" dirty="0" err="1"/>
              <a:t>Proun</a:t>
            </a:r>
            <a:r>
              <a:rPr lang="en-US" sz="2400" dirty="0"/>
              <a:t> (pronounced "pro-</a:t>
            </a:r>
            <a:r>
              <a:rPr lang="en-US" sz="2400" dirty="0" err="1"/>
              <a:t>oon</a:t>
            </a:r>
            <a:r>
              <a:rPr lang="en-US" sz="2400" dirty="0"/>
              <a:t>"). The exact meaning of "</a:t>
            </a:r>
            <a:r>
              <a:rPr lang="en-US" sz="2400" dirty="0" err="1"/>
              <a:t>Proun</a:t>
            </a:r>
            <a:r>
              <a:rPr lang="en-US" sz="2400" dirty="0"/>
              <a:t>" was never fully revealed, with some suggesting that it is a contraction of </a:t>
            </a:r>
            <a:r>
              <a:rPr lang="en-US" sz="2400" i="1" dirty="0" err="1"/>
              <a:t>proekt</a:t>
            </a:r>
            <a:r>
              <a:rPr lang="en-US" sz="2400" i="1" dirty="0"/>
              <a:t> </a:t>
            </a:r>
            <a:r>
              <a:rPr lang="en-US" sz="2400" i="1" dirty="0" err="1"/>
              <a:t>unovisa</a:t>
            </a:r>
            <a:r>
              <a:rPr lang="en-US" sz="2400" dirty="0"/>
              <a:t> (designed by UNOVIS) or </a:t>
            </a:r>
            <a:r>
              <a:rPr lang="en-US" sz="2400" i="1" dirty="0" err="1"/>
              <a:t>proekt</a:t>
            </a:r>
            <a:r>
              <a:rPr lang="en-US" sz="2400" i="1" dirty="0"/>
              <a:t> </a:t>
            </a:r>
            <a:r>
              <a:rPr lang="en-US" sz="2400" i="1" dirty="0" err="1"/>
              <a:t>utverzhdenya</a:t>
            </a:r>
            <a:r>
              <a:rPr lang="en-US" sz="2400" i="1" dirty="0"/>
              <a:t> </a:t>
            </a:r>
            <a:r>
              <a:rPr lang="en-US" sz="2400" i="1" dirty="0" err="1"/>
              <a:t>novogo</a:t>
            </a:r>
            <a:r>
              <a:rPr lang="en-US" sz="2400" dirty="0"/>
              <a:t> (Design for the confirmation of the new). Later, </a:t>
            </a:r>
            <a:r>
              <a:rPr lang="en-US" sz="2400" dirty="0" err="1"/>
              <a:t>Lissitzky</a:t>
            </a:r>
            <a:r>
              <a:rPr lang="en-US" sz="2400" dirty="0"/>
              <a:t> defined them ambiguously as "the station where one changes from painting to architecture."</a:t>
            </a:r>
            <a:r>
              <a:rPr lang="en-US" sz="2400" baseline="30000" dirty="0">
                <a:hlinkClick r:id="rId20"/>
              </a:rPr>
              <a:t>[4]</a:t>
            </a:r>
            <a:endParaRPr lang="en-US" sz="2400" dirty="0"/>
          </a:p>
          <a:p>
            <a:r>
              <a:rPr lang="en-US" sz="2400" dirty="0" err="1"/>
              <a:t>Proun</a:t>
            </a:r>
            <a:r>
              <a:rPr lang="en-US" sz="2400" dirty="0"/>
              <a:t> was essentially </a:t>
            </a:r>
            <a:r>
              <a:rPr lang="en-US" sz="2400" dirty="0" err="1"/>
              <a:t>Lissitzky's</a:t>
            </a:r>
            <a:r>
              <a:rPr lang="en-US" sz="2400" dirty="0"/>
              <a:t> exploration of the visual language of </a:t>
            </a:r>
            <a:r>
              <a:rPr lang="en-US" sz="2400" dirty="0" err="1"/>
              <a:t>suprematism</a:t>
            </a:r>
            <a:r>
              <a:rPr lang="en-US" sz="2400" dirty="0"/>
              <a:t> with </a:t>
            </a:r>
            <a:r>
              <a:rPr lang="en-US" sz="2400" dirty="0">
                <a:hlinkClick r:id="rId96" tooltip="Three-dimensional space"/>
              </a:rPr>
              <a:t>spatial</a:t>
            </a:r>
            <a:r>
              <a:rPr lang="en-US" sz="2400" dirty="0"/>
              <a:t> elements, utilizing shifting axes and multiple perspectives; both uncommon ideas in </a:t>
            </a:r>
            <a:r>
              <a:rPr lang="en-US" sz="2400" dirty="0" err="1"/>
              <a:t>suprematism</a:t>
            </a:r>
            <a:r>
              <a:rPr lang="en-US" sz="2400" dirty="0"/>
              <a:t>. </a:t>
            </a:r>
            <a:r>
              <a:rPr lang="en-US" sz="2400" dirty="0" err="1"/>
              <a:t>Suprematism</a:t>
            </a:r>
            <a:r>
              <a:rPr lang="en-US" sz="2400" dirty="0"/>
              <a:t> at the time was conducted almost exclusively in flat, </a:t>
            </a:r>
            <a:r>
              <a:rPr lang="en-US" sz="2400" dirty="0">
                <a:hlinkClick r:id="rId97" tooltip="Dimension"/>
              </a:rPr>
              <a:t>2D</a:t>
            </a:r>
            <a:r>
              <a:rPr lang="en-US" sz="2400" dirty="0"/>
              <a:t> forms and shapes, and </a:t>
            </a:r>
            <a:r>
              <a:rPr lang="en-US" sz="2400" dirty="0" err="1"/>
              <a:t>Lissitzky</a:t>
            </a:r>
            <a:r>
              <a:rPr lang="en-US" sz="2400" dirty="0"/>
              <a:t>, with a taste for architecture and other </a:t>
            </a:r>
            <a:r>
              <a:rPr lang="en-US" sz="2400" dirty="0">
                <a:hlinkClick r:id="rId97" tooltip="Dimension"/>
              </a:rPr>
              <a:t>3D</a:t>
            </a:r>
            <a:r>
              <a:rPr lang="en-US" sz="2400" dirty="0"/>
              <a:t> concepts, tried to expand </a:t>
            </a:r>
            <a:r>
              <a:rPr lang="en-US" sz="2400" dirty="0" err="1"/>
              <a:t>suprematism</a:t>
            </a:r>
            <a:r>
              <a:rPr lang="en-US" sz="2400" dirty="0"/>
              <a:t> beyond this. His </a:t>
            </a:r>
            <a:r>
              <a:rPr lang="en-US" sz="2400" dirty="0" err="1"/>
              <a:t>Proun</a:t>
            </a:r>
            <a:r>
              <a:rPr lang="en-US" sz="2400" dirty="0"/>
              <a:t> works (known as </a:t>
            </a:r>
            <a:r>
              <a:rPr lang="en-US" sz="2400" i="1" dirty="0" err="1"/>
              <a:t>Prounen</a:t>
            </a:r>
            <a:r>
              <a:rPr lang="en-US" sz="2400" dirty="0"/>
              <a:t>) spanned over a half a decade and evolved from straightforward paintings and </a:t>
            </a:r>
            <a:r>
              <a:rPr lang="en-US" sz="2400" dirty="0">
                <a:hlinkClick r:id="rId98" tooltip="Lithograph"/>
              </a:rPr>
              <a:t>lithographs</a:t>
            </a:r>
            <a:r>
              <a:rPr lang="en-US" sz="2400" dirty="0"/>
              <a:t> into fully three-dimensional installations. They would also lay the foundation for his later experiments in architecture and exhibition design. While the paintings were artistic in their own right, their use as a staging ground for his early architectonic ideas was significant. In these works, the basic elements of architecture – volume, mass, color, space and rhythm – were subjected to a fresh formulation in relation to the new </a:t>
            </a:r>
            <a:r>
              <a:rPr lang="en-US" sz="2400" dirty="0" err="1"/>
              <a:t>suprematist</a:t>
            </a:r>
            <a:r>
              <a:rPr lang="en-US" sz="2400" dirty="0"/>
              <a:t> ideals. Through his </a:t>
            </a:r>
            <a:r>
              <a:rPr lang="en-US" sz="2400" dirty="0" err="1"/>
              <a:t>Prouns</a:t>
            </a:r>
            <a:r>
              <a:rPr lang="en-US" sz="2400" dirty="0"/>
              <a:t>, utopian models for a new and better world were developed. This approach, in which the artist creates art with socially defined purpose, could aptly be summarized with his edict "das </a:t>
            </a:r>
            <a:r>
              <a:rPr lang="en-US" sz="2400" dirty="0" err="1"/>
              <a:t>zielbewußte</a:t>
            </a:r>
            <a:r>
              <a:rPr lang="en-US" sz="2400" dirty="0"/>
              <a:t> </a:t>
            </a:r>
            <a:r>
              <a:rPr lang="en-US" sz="2400" dirty="0" err="1"/>
              <a:t>Schaffen</a:t>
            </a:r>
            <a:r>
              <a:rPr lang="en-US" sz="2400" dirty="0"/>
              <a:t>" – "task oriented creation."</a:t>
            </a:r>
            <a:r>
              <a:rPr lang="en-US" sz="2400" baseline="30000" dirty="0">
                <a:hlinkClick r:id="rId99"/>
              </a:rPr>
              <a:t>[2]</a:t>
            </a:r>
            <a:endParaRPr lang="en-US" sz="2400" dirty="0"/>
          </a:p>
          <a:p>
            <a:r>
              <a:rPr lang="en-US" sz="2400" dirty="0">
                <a:hlinkClick r:id="rId100" tooltip="Jewish symbolism"/>
              </a:rPr>
              <a:t>Jewish themes and symbols</a:t>
            </a:r>
            <a:r>
              <a:rPr lang="en-US" sz="2400" dirty="0"/>
              <a:t> also sometimes made appearances in his </a:t>
            </a:r>
            <a:r>
              <a:rPr lang="en-US" sz="2400" dirty="0" err="1"/>
              <a:t>Prounen</a:t>
            </a:r>
            <a:r>
              <a:rPr lang="en-US" sz="2400" dirty="0"/>
              <a:t>, usually with </a:t>
            </a:r>
            <a:r>
              <a:rPr lang="en-US" sz="2400" dirty="0" err="1"/>
              <a:t>Lissitzky</a:t>
            </a:r>
            <a:r>
              <a:rPr lang="en-US" sz="2400" dirty="0"/>
              <a:t> using Hebrew letters as part of the typography or visual code. For the cover of the 1922 book </a:t>
            </a:r>
            <a:r>
              <a:rPr lang="en-US" sz="2400" i="1" dirty="0" err="1"/>
              <a:t>Arba'ah</a:t>
            </a:r>
            <a:r>
              <a:rPr lang="en-US" sz="2400" i="1" dirty="0"/>
              <a:t> </a:t>
            </a:r>
            <a:r>
              <a:rPr lang="en-US" sz="2400" i="1" dirty="0" err="1"/>
              <a:t>Teyashim</a:t>
            </a:r>
            <a:r>
              <a:rPr lang="en-US" sz="2400" dirty="0"/>
              <a:t> (Four Billy Goats; </a:t>
            </a:r>
            <a:r>
              <a:rPr lang="en-US" sz="2400" dirty="0">
                <a:hlinkClick r:id="rId101" tooltip="c:File:Design by El Lissitzky 1922.jpg"/>
              </a:rPr>
              <a:t>cover</a:t>
            </a:r>
            <a:r>
              <a:rPr lang="en-US" sz="2400" dirty="0"/>
              <a:t>), he shows an arrangement of Hebrew letters as architectural elements in a dynamic design that mirrors his contemporary </a:t>
            </a:r>
            <a:r>
              <a:rPr lang="en-US" sz="2400" dirty="0" err="1"/>
              <a:t>Proun</a:t>
            </a:r>
            <a:r>
              <a:rPr lang="en-US" sz="2400" dirty="0"/>
              <a:t> typography.</a:t>
            </a:r>
            <a:r>
              <a:rPr lang="en-US" sz="2400" baseline="30000" dirty="0">
                <a:hlinkClick r:id="rId48"/>
              </a:rPr>
              <a:t>[8]</a:t>
            </a:r>
            <a:r>
              <a:rPr lang="en-US" sz="2400" dirty="0"/>
              <a:t> This theme was extended into his illustrations for the </a:t>
            </a:r>
            <a:r>
              <a:rPr lang="en-US" sz="2400" i="1" dirty="0" err="1"/>
              <a:t>Shifs</a:t>
            </a:r>
            <a:r>
              <a:rPr lang="en-US" sz="2400" i="1" dirty="0"/>
              <a:t>-Karta</a:t>
            </a:r>
            <a:r>
              <a:rPr lang="en-US" sz="2400" dirty="0"/>
              <a:t> (Passenger Ticket) book.</a:t>
            </a:r>
          </a:p>
          <a:p>
            <a:r>
              <a:rPr lang="en-US" sz="2400" b="1" dirty="0"/>
              <a:t>Return to Germany</a:t>
            </a:r>
          </a:p>
          <a:p>
            <a:r>
              <a:rPr lang="en-US" sz="2400" dirty="0"/>
              <a:t>International Congress of Progressive Artists, May 1922, </a:t>
            </a:r>
            <a:r>
              <a:rPr lang="en-US" sz="2400" dirty="0" err="1"/>
              <a:t>Lissitzky</a:t>
            </a:r>
            <a:r>
              <a:rPr lang="en-US" sz="2400" dirty="0"/>
              <a:t> 9th from left</a:t>
            </a:r>
          </a:p>
          <a:p>
            <a:r>
              <a:rPr lang="en-US" sz="2400" dirty="0"/>
              <a:t>In 1921, roughly concurrent with the demise of UNOVIS, </a:t>
            </a:r>
            <a:r>
              <a:rPr lang="en-US" sz="2400" dirty="0" err="1"/>
              <a:t>suprematism</a:t>
            </a:r>
            <a:r>
              <a:rPr lang="en-US" sz="2400" dirty="0"/>
              <a:t> was beginning to fracture into two ideologically adverse halves, one favoring Utopian, spiritual art and the other a more utilitarian art that served society. </a:t>
            </a:r>
            <a:r>
              <a:rPr lang="en-US" sz="2400" dirty="0" err="1"/>
              <a:t>Lissitzky</a:t>
            </a:r>
            <a:r>
              <a:rPr lang="en-US" sz="2400" dirty="0"/>
              <a:t> was fully aligned with neither and left Vitebsk in 1921. He took a job as a cultural representative of Russia and moved to Berlin where he was to establish contacts between Russian and German artists. There he also took up work as a writer and designer for international magazines and journals while helping to promote the avant-garde through various </a:t>
            </a:r>
            <a:r>
              <a:rPr lang="en-US" sz="2400" dirty="0">
                <a:hlinkClick r:id="rId102" tooltip="Art gallery"/>
              </a:rPr>
              <a:t>gallery</a:t>
            </a:r>
            <a:r>
              <a:rPr lang="en-US" sz="2400" dirty="0"/>
              <a:t> shows. He started the very short-lived but impressive periodical </a:t>
            </a:r>
            <a:r>
              <a:rPr lang="en-US" sz="2400" i="1" dirty="0" err="1"/>
              <a:t>Veshch-Gegenstand</a:t>
            </a:r>
            <a:r>
              <a:rPr lang="en-US" sz="2400" i="1" dirty="0"/>
              <a:t> </a:t>
            </a:r>
            <a:r>
              <a:rPr lang="en-US" sz="2400" i="1" dirty="0" err="1"/>
              <a:t>Objekt</a:t>
            </a:r>
            <a:r>
              <a:rPr lang="en-US" sz="2400" dirty="0"/>
              <a:t> with Russian-Jewish writer </a:t>
            </a:r>
            <a:r>
              <a:rPr lang="en-US" sz="2400" dirty="0">
                <a:hlinkClick r:id="rId103" tooltip="Ilya Ehrenburg"/>
              </a:rPr>
              <a:t>Ilya Ehrenburg</a:t>
            </a:r>
            <a:r>
              <a:rPr lang="en-US" sz="2400" dirty="0"/>
              <a:t>. This was intended to display contemporary Russian art to </a:t>
            </a:r>
            <a:r>
              <a:rPr lang="en-US" sz="2400" dirty="0">
                <a:hlinkClick r:id="rId104" tooltip="Western Europe"/>
              </a:rPr>
              <a:t>Western Europe</a:t>
            </a:r>
            <a:r>
              <a:rPr lang="en-US" sz="2400" dirty="0"/>
              <a:t>. It was a wide-ranging pan-arts publication, mainly focusing on new </a:t>
            </a:r>
            <a:r>
              <a:rPr lang="en-US" sz="2400" dirty="0" err="1"/>
              <a:t>suprematist</a:t>
            </a:r>
            <a:r>
              <a:rPr lang="en-US" sz="2400" dirty="0"/>
              <a:t> and constructivist works, and was published in German, French and Russian.</a:t>
            </a:r>
            <a:r>
              <a:rPr lang="en-US" sz="2400" baseline="30000" dirty="0">
                <a:hlinkClick r:id="rId105"/>
              </a:rPr>
              <a:t>[26]</a:t>
            </a:r>
            <a:r>
              <a:rPr lang="en-US" sz="2400" dirty="0"/>
              <a:t> In the first issue, </a:t>
            </a:r>
            <a:r>
              <a:rPr lang="en-US" sz="2400" dirty="0" err="1"/>
              <a:t>Lissitzky</a:t>
            </a:r>
            <a:r>
              <a:rPr lang="en-US" sz="2400" dirty="0"/>
              <a:t> wrote:</a:t>
            </a:r>
          </a:p>
          <a:p>
            <a:r>
              <a:rPr lang="en-US" sz="2400" dirty="0"/>
              <a:t>We consider the triumph of the constructive method to be essential for our present. We find it not only in the new economy and in the development of the industry, but also in the psychology of our contemporaries of art. </a:t>
            </a:r>
            <a:r>
              <a:rPr lang="en-US" sz="2400" dirty="0" err="1"/>
              <a:t>Veshch</a:t>
            </a:r>
            <a:r>
              <a:rPr lang="en-US" sz="2400" dirty="0"/>
              <a:t> will champion constructive art, whose mission is not, after all, to embellish life, but to organize it.</a:t>
            </a:r>
            <a:r>
              <a:rPr lang="en-US" sz="2400" baseline="30000" dirty="0">
                <a:hlinkClick r:id="rId99"/>
              </a:rPr>
              <a:t>[2]</a:t>
            </a:r>
            <a:endParaRPr lang="en-US" sz="2400" dirty="0"/>
          </a:p>
          <a:p>
            <a:r>
              <a:rPr lang="en-US" sz="2400" dirty="0"/>
              <a:t>During his stay </a:t>
            </a:r>
            <a:r>
              <a:rPr lang="en-US" sz="2400" dirty="0" err="1"/>
              <a:t>Lissitzky</a:t>
            </a:r>
            <a:r>
              <a:rPr lang="en-US" sz="2400" dirty="0"/>
              <a:t> also developed his career as a </a:t>
            </a:r>
            <a:r>
              <a:rPr lang="en-US" sz="2400" dirty="0">
                <a:hlinkClick r:id="rId106" tooltip="Graphic designer"/>
              </a:rPr>
              <a:t>graphic designer</a:t>
            </a:r>
            <a:r>
              <a:rPr lang="en-US" sz="2400" dirty="0"/>
              <a:t> with some historically important works such as the books </a:t>
            </a:r>
            <a:r>
              <a:rPr lang="en-US" sz="2400" i="1" dirty="0" err="1"/>
              <a:t>Dlia</a:t>
            </a:r>
            <a:r>
              <a:rPr lang="en-US" sz="2400" i="1" dirty="0"/>
              <a:t> </a:t>
            </a:r>
            <a:r>
              <a:rPr lang="en-US" sz="2400" i="1" dirty="0" err="1"/>
              <a:t>Golossa</a:t>
            </a:r>
            <a:r>
              <a:rPr lang="en-US" sz="2400" dirty="0"/>
              <a:t> (For the Voice), a collection of poems from </a:t>
            </a:r>
            <a:r>
              <a:rPr lang="en-US" sz="2400" dirty="0">
                <a:hlinkClick r:id="rId107" tooltip="Vladimir Mayakovsky"/>
              </a:rPr>
              <a:t>Vladimir Mayakovsky</a:t>
            </a:r>
            <a:r>
              <a:rPr lang="en-US" sz="2400" dirty="0"/>
              <a:t>, and </a:t>
            </a:r>
            <a:r>
              <a:rPr lang="en-US" sz="2400" i="1" dirty="0"/>
              <a:t>Die </a:t>
            </a:r>
            <a:r>
              <a:rPr lang="en-US" sz="2400" i="1" dirty="0" err="1"/>
              <a:t>Kunstismen</a:t>
            </a:r>
            <a:r>
              <a:rPr lang="en-US" sz="2400" dirty="0"/>
              <a:t> (The </a:t>
            </a:r>
            <a:r>
              <a:rPr lang="en-US" sz="2400" dirty="0" err="1"/>
              <a:t>Artisms</a:t>
            </a:r>
            <a:r>
              <a:rPr lang="en-US" sz="2400" dirty="0"/>
              <a:t>) together with </a:t>
            </a:r>
            <a:r>
              <a:rPr lang="en-US" sz="2400" dirty="0">
                <a:hlinkClick r:id="rId108" tooltip="Jean Arp"/>
              </a:rPr>
              <a:t>Jean Arp</a:t>
            </a:r>
            <a:r>
              <a:rPr lang="en-US" sz="2400" dirty="0"/>
              <a:t>. In Berlin he also met and befriended many other artists, most notably </a:t>
            </a:r>
            <a:r>
              <a:rPr lang="en-US" sz="2400" dirty="0">
                <a:hlinkClick r:id="rId109" tooltip="Kurt Schwitters"/>
              </a:rPr>
              <a:t>Kurt Schwitters</a:t>
            </a:r>
            <a:r>
              <a:rPr lang="en-US" sz="2400" dirty="0"/>
              <a:t>, </a:t>
            </a:r>
            <a:r>
              <a:rPr lang="en-US" sz="2400" dirty="0">
                <a:hlinkClick r:id="rId110" tooltip="László Moholy-Nagy"/>
              </a:rPr>
              <a:t>László Moholy-Nagy</a:t>
            </a:r>
            <a:r>
              <a:rPr lang="en-US" sz="2400" dirty="0"/>
              <a:t>, and </a:t>
            </a:r>
            <a:r>
              <a:rPr lang="en-US" sz="2400" dirty="0">
                <a:hlinkClick r:id="rId111" tooltip="Theo van Doesburg"/>
              </a:rPr>
              <a:t>Theo van Doesburg</a:t>
            </a:r>
            <a:r>
              <a:rPr lang="en-US" sz="2400" dirty="0"/>
              <a:t>.</a:t>
            </a:r>
            <a:r>
              <a:rPr lang="en-US" sz="2400" baseline="30000" dirty="0">
                <a:hlinkClick r:id="rId112"/>
              </a:rPr>
              <a:t>[27]</a:t>
            </a:r>
            <a:r>
              <a:rPr lang="en-US" sz="2400" dirty="0"/>
              <a:t> Together with </a:t>
            </a:r>
            <a:r>
              <a:rPr lang="en-US" sz="2400" dirty="0" err="1"/>
              <a:t>Schwitters</a:t>
            </a:r>
            <a:r>
              <a:rPr lang="en-US" sz="2400" dirty="0"/>
              <a:t> and van </a:t>
            </a:r>
            <a:r>
              <a:rPr lang="en-US" sz="2400" dirty="0" err="1"/>
              <a:t>Doesburg</a:t>
            </a:r>
            <a:r>
              <a:rPr lang="en-US" sz="2400" dirty="0"/>
              <a:t>, </a:t>
            </a:r>
            <a:r>
              <a:rPr lang="en-US" sz="2400" dirty="0" err="1"/>
              <a:t>Lissitzky</a:t>
            </a:r>
            <a:r>
              <a:rPr lang="en-US" sz="2400" dirty="0"/>
              <a:t> presented the idea of an international artistic movement under the guidelines of </a:t>
            </a:r>
            <a:r>
              <a:rPr lang="en-US" sz="2400" dirty="0">
                <a:hlinkClick r:id="rId113" tooltip="Constructivism (art)"/>
              </a:rPr>
              <a:t>constructivism</a:t>
            </a:r>
            <a:r>
              <a:rPr lang="en-US" sz="2400" dirty="0"/>
              <a:t> while also working with Kurt </a:t>
            </a:r>
            <a:r>
              <a:rPr lang="en-US" sz="2400" dirty="0" err="1"/>
              <a:t>Schwitters</a:t>
            </a:r>
            <a:r>
              <a:rPr lang="en-US" sz="2400" dirty="0"/>
              <a:t> on the issue </a:t>
            </a:r>
            <a:r>
              <a:rPr lang="en-US" sz="2400" i="1" dirty="0" err="1"/>
              <a:t>Nasci</a:t>
            </a:r>
            <a:r>
              <a:rPr lang="en-US" sz="2400" dirty="0"/>
              <a:t> (Nature) of the periodical </a:t>
            </a:r>
            <a:r>
              <a:rPr lang="en-US" sz="2400" i="1" dirty="0" err="1"/>
              <a:t>Merz</a:t>
            </a:r>
            <a:r>
              <a:rPr lang="en-US" sz="2400" dirty="0"/>
              <a:t>, and continuing to illustrate children's books. The year after the publication of his first </a:t>
            </a:r>
            <a:r>
              <a:rPr lang="en-US" sz="2400" dirty="0" err="1"/>
              <a:t>Proun</a:t>
            </a:r>
            <a:r>
              <a:rPr lang="en-US" sz="2400" dirty="0"/>
              <a:t> series in </a:t>
            </a:r>
            <a:r>
              <a:rPr lang="en-US" sz="2400" dirty="0">
                <a:hlinkClick r:id="rId30" tooltip="Moscow"/>
              </a:rPr>
              <a:t>Moscow</a:t>
            </a:r>
            <a:r>
              <a:rPr lang="en-US" sz="2400" dirty="0"/>
              <a:t> in 1921, </a:t>
            </a:r>
            <a:r>
              <a:rPr lang="en-US" sz="2400" dirty="0" err="1"/>
              <a:t>Schwitters</a:t>
            </a:r>
            <a:r>
              <a:rPr lang="en-US" sz="2400" dirty="0"/>
              <a:t> introduced </a:t>
            </a:r>
            <a:r>
              <a:rPr lang="en-US" sz="2400" dirty="0" err="1"/>
              <a:t>Lissitzky</a:t>
            </a:r>
            <a:r>
              <a:rPr lang="en-US" sz="2400" dirty="0"/>
              <a:t> to the </a:t>
            </a:r>
            <a:r>
              <a:rPr lang="en-US" sz="2400" dirty="0">
                <a:hlinkClick r:id="rId114" tooltip="Hanover"/>
              </a:rPr>
              <a:t>Hanover</a:t>
            </a:r>
            <a:r>
              <a:rPr lang="en-US" sz="2400" dirty="0"/>
              <a:t> gallery </a:t>
            </a:r>
            <a:r>
              <a:rPr lang="en-US" sz="2400" dirty="0">
                <a:hlinkClick r:id="rId115" tooltip="Kestnergesellschaft"/>
              </a:rPr>
              <a:t>kestnergesellschaft</a:t>
            </a:r>
            <a:r>
              <a:rPr lang="en-US" sz="2400" dirty="0"/>
              <a:t>, where he held his first </a:t>
            </a:r>
            <a:r>
              <a:rPr lang="en-US" sz="2400" dirty="0">
                <a:hlinkClick r:id="rId116" tooltip="Solo exhibition"/>
              </a:rPr>
              <a:t>solo exhibition</a:t>
            </a:r>
            <a:r>
              <a:rPr lang="en-US" sz="2400" dirty="0"/>
              <a:t>. The second </a:t>
            </a:r>
            <a:r>
              <a:rPr lang="en-US" sz="2400" dirty="0" err="1"/>
              <a:t>Proun</a:t>
            </a:r>
            <a:r>
              <a:rPr lang="en-US" sz="2400" dirty="0"/>
              <a:t> series, printed in Hanover in 1923, was a success, utilizing new printing techniques.</a:t>
            </a:r>
            <a:r>
              <a:rPr lang="en-US" sz="2400" baseline="30000" dirty="0">
                <a:hlinkClick r:id="rId105"/>
              </a:rPr>
              <a:t>[26]</a:t>
            </a:r>
            <a:r>
              <a:rPr lang="en-US" sz="2400" dirty="0"/>
              <a:t> Later on, he met </a:t>
            </a:r>
            <a:r>
              <a:rPr lang="en-US" sz="2400" dirty="0">
                <a:hlinkClick r:id="rId117" tooltip="Sophie Kuppers (page does not exist)"/>
              </a:rPr>
              <a:t>Sophie Kuppers</a:t>
            </a:r>
            <a:r>
              <a:rPr lang="en-US" sz="2400" dirty="0"/>
              <a:t>, who was the widow of Paul </a:t>
            </a:r>
            <a:r>
              <a:rPr lang="en-US" sz="2400" dirty="0" err="1"/>
              <a:t>Kuppers</a:t>
            </a:r>
            <a:r>
              <a:rPr lang="en-US" sz="2400" dirty="0"/>
              <a:t>, an art director of the </a:t>
            </a:r>
            <a:r>
              <a:rPr lang="en-US" sz="2400" dirty="0" err="1"/>
              <a:t>kestnergesellschaft</a:t>
            </a:r>
            <a:r>
              <a:rPr lang="en-US" sz="2400" dirty="0"/>
              <a:t> at which </a:t>
            </a:r>
            <a:r>
              <a:rPr lang="en-US" sz="2400" dirty="0" err="1"/>
              <a:t>Lissitzky</a:t>
            </a:r>
            <a:r>
              <a:rPr lang="en-US" sz="2400" dirty="0"/>
              <a:t> was showing, and whom he would marry in 1927.</a:t>
            </a:r>
          </a:p>
          <a:p>
            <a:r>
              <a:rPr lang="en-US" sz="2400" b="1" dirty="0"/>
              <a:t>Horizontal skyscrapers</a:t>
            </a:r>
          </a:p>
          <a:p>
            <a:r>
              <a:rPr lang="en-US" sz="2400" dirty="0"/>
              <a:t>In 1923–1925, </a:t>
            </a:r>
            <a:r>
              <a:rPr lang="en-US" sz="2400" dirty="0" err="1"/>
              <a:t>Lissitzky</a:t>
            </a:r>
            <a:r>
              <a:rPr lang="en-US" sz="2400" dirty="0"/>
              <a:t> proposed and developed the idea of horizontal </a:t>
            </a:r>
            <a:r>
              <a:rPr lang="en-US" sz="2400" dirty="0">
                <a:hlinkClick r:id="rId118" tooltip="Skyscraper"/>
              </a:rPr>
              <a:t>skyscrapers</a:t>
            </a:r>
            <a:r>
              <a:rPr lang="en-US" sz="2400" dirty="0"/>
              <a:t> (</a:t>
            </a:r>
            <a:r>
              <a:rPr lang="en-US" sz="2400" i="1" dirty="0" err="1"/>
              <a:t>Wolkenbügel</a:t>
            </a:r>
            <a:r>
              <a:rPr lang="en-US" sz="2400" dirty="0"/>
              <a:t>, "cloud-irons"). A series of eight such structures was intended to mark the major intersections of the </a:t>
            </a:r>
            <a:r>
              <a:rPr lang="en-US" sz="2400" dirty="0">
                <a:hlinkClick r:id="rId119" tooltip="Boulevard Ring"/>
              </a:rPr>
              <a:t>Boulevard Ring</a:t>
            </a:r>
            <a:r>
              <a:rPr lang="en-US" sz="2400" dirty="0"/>
              <a:t> in Moscow. Each </a:t>
            </a:r>
            <a:r>
              <a:rPr lang="en-US" sz="2400" i="1" dirty="0" err="1"/>
              <a:t>Wolkenbügel</a:t>
            </a:r>
            <a:r>
              <a:rPr lang="en-US" sz="2400" dirty="0"/>
              <a:t> was a flat three-story, 180-meter-wide L-shaped slab raised 50 meters above street level. It rested on three pylons (10×16×50 meters each), placed on three different street corners. One pylon extended underground, doubling as the staircase into a proposed subway station; two others provided shelter for ground-level tram stations.</a:t>
            </a:r>
            <a:r>
              <a:rPr lang="en-US" sz="2400" baseline="30000" dirty="0">
                <a:hlinkClick r:id="rId120"/>
              </a:rPr>
              <a:t>[28]</a:t>
            </a:r>
            <a:r>
              <a:rPr lang="en-US" sz="2400" baseline="30000" dirty="0">
                <a:hlinkClick r:id="rId121"/>
              </a:rPr>
              <a:t>[29]</a:t>
            </a:r>
            <a:endParaRPr lang="en-US" sz="2400" dirty="0"/>
          </a:p>
          <a:p>
            <a:r>
              <a:rPr lang="en-US" sz="2400" dirty="0" err="1"/>
              <a:t>Lissitzky</a:t>
            </a:r>
            <a:r>
              <a:rPr lang="en-US" sz="2400" dirty="0"/>
              <a:t> argued that as long as humans cannot fly, moving horizontally is natural and moving vertically is not. Thus, where there is not sufficient land for construction, a new plane created in the air at medium altitude should be preferred to an American-style tower. These buildings, according to </a:t>
            </a:r>
            <a:r>
              <a:rPr lang="en-US" sz="2400" dirty="0" err="1"/>
              <a:t>Lissitzky</a:t>
            </a:r>
            <a:r>
              <a:rPr lang="en-US" sz="2400" dirty="0"/>
              <a:t>, also provided superior insulation and ventilation for their inhabitants.</a:t>
            </a:r>
            <a:r>
              <a:rPr lang="en-US" sz="2400" baseline="30000" dirty="0">
                <a:hlinkClick r:id="rId122"/>
              </a:rPr>
              <a:t>[30]</a:t>
            </a:r>
            <a:endParaRPr lang="en-US" sz="2400" dirty="0"/>
          </a:p>
          <a:p>
            <a:r>
              <a:rPr lang="en-US" sz="2400" dirty="0"/>
              <a:t>The </a:t>
            </a:r>
            <a:r>
              <a:rPr lang="en-US" sz="2400" dirty="0">
                <a:hlinkClick r:id="rId123" tooltip="Printing plant of &quot;Ogonyok&quot; magazine"/>
              </a:rPr>
              <a:t>print shop designed by El Lissitzky</a:t>
            </a:r>
            <a:r>
              <a:rPr lang="en-US" sz="2400" dirty="0"/>
              <a:t>, showing the least damaged south end of the building</a:t>
            </a:r>
          </a:p>
          <a:p>
            <a:r>
              <a:rPr lang="en-US" sz="2400" dirty="0" err="1"/>
              <a:t>Lissitzky</a:t>
            </a:r>
            <a:r>
              <a:rPr lang="en-US" sz="2400" dirty="0"/>
              <a:t>, aware of severe mismatch between his ideas and the existing urban landscape, experimented with different configurations of the horizontal surface and height-to-width ratios so that the structure appeared balanced visually ("spatial balance is in the contrast of vertical and horizontal tensions").</a:t>
            </a:r>
            <a:r>
              <a:rPr lang="en-US" sz="2400" baseline="30000" dirty="0">
                <a:hlinkClick r:id="rId122"/>
              </a:rPr>
              <a:t>[30]</a:t>
            </a:r>
            <a:r>
              <a:rPr lang="en-US" sz="2400" dirty="0"/>
              <a:t> The raised platform was shaped in a way that each of its four facets looked distinctly different. Each tower faced the </a:t>
            </a:r>
            <a:r>
              <a:rPr lang="en-US" sz="2400" dirty="0">
                <a:hlinkClick r:id="rId124" tooltip="Kremlin"/>
              </a:rPr>
              <a:t>Kremlin</a:t>
            </a:r>
            <a:r>
              <a:rPr lang="en-US" sz="2400" dirty="0"/>
              <a:t> with the same facet, providing a pointing arrow to pedestrians on the streets. All eight buildings were planned identically, so </a:t>
            </a:r>
            <a:r>
              <a:rPr lang="en-US" sz="2400" dirty="0" err="1"/>
              <a:t>Lissitzky</a:t>
            </a:r>
            <a:r>
              <a:rPr lang="en-US" sz="2400" dirty="0"/>
              <a:t> proposed </a:t>
            </a:r>
            <a:r>
              <a:rPr lang="en-US" sz="2400" dirty="0">
                <a:hlinkClick r:id="rId125" tooltip="Color-coding"/>
              </a:rPr>
              <a:t>color-coding</a:t>
            </a:r>
            <a:r>
              <a:rPr lang="en-US" sz="2400" dirty="0"/>
              <a:t> them for easier orientation.</a:t>
            </a:r>
            <a:r>
              <a:rPr lang="en-US" sz="2400" baseline="30000" dirty="0">
                <a:hlinkClick r:id="rId126"/>
              </a:rPr>
              <a:t>[31]</a:t>
            </a:r>
            <a:endParaRPr lang="en-US" sz="2400" dirty="0"/>
          </a:p>
          <a:p>
            <a:r>
              <a:rPr lang="en-US" sz="2400" dirty="0"/>
              <a:t>An illustration of the concept appeared on the front cover of </a:t>
            </a:r>
            <a:r>
              <a:rPr lang="en-US" sz="2400" dirty="0">
                <a:hlinkClick r:id="rId127" tooltip="Adolf Behne"/>
              </a:rPr>
              <a:t>Adolf </a:t>
            </a:r>
            <a:r>
              <a:rPr lang="en-US" sz="2400" dirty="0" err="1">
                <a:hlinkClick r:id="rId127" tooltip="Adolf Behne"/>
              </a:rPr>
              <a:t>Behne</a:t>
            </a:r>
            <a:r>
              <a:rPr lang="en-US" sz="2400" dirty="0" err="1"/>
              <a:t>'s</a:t>
            </a:r>
            <a:r>
              <a:rPr lang="en-US" sz="2400" dirty="0"/>
              <a:t> book </a:t>
            </a:r>
            <a:r>
              <a:rPr lang="en-US" sz="2400" i="1" dirty="0"/>
              <a:t>Der </a:t>
            </a:r>
            <a:r>
              <a:rPr lang="en-US" sz="2400" i="1" dirty="0" err="1"/>
              <a:t>Moderne</a:t>
            </a:r>
            <a:r>
              <a:rPr lang="en-US" sz="2400" i="1" dirty="0"/>
              <a:t> </a:t>
            </a:r>
            <a:r>
              <a:rPr lang="en-US" sz="2400" i="1" dirty="0" err="1"/>
              <a:t>Zweckbau</a:t>
            </a:r>
            <a:r>
              <a:rPr lang="en-US" sz="2400" dirty="0"/>
              <a:t>, and articles on it written by </a:t>
            </a:r>
            <a:r>
              <a:rPr lang="en-US" sz="2400" dirty="0" err="1"/>
              <a:t>Lissitzky</a:t>
            </a:r>
            <a:r>
              <a:rPr lang="en-US" sz="2400" dirty="0"/>
              <a:t> appeared in the </a:t>
            </a:r>
            <a:r>
              <a:rPr lang="en-US" sz="2400" dirty="0">
                <a:hlinkClick r:id="rId30" tooltip="Moscow"/>
              </a:rPr>
              <a:t>Moscow</a:t>
            </a:r>
            <a:r>
              <a:rPr lang="en-US" sz="2400" dirty="0"/>
              <a:t>-based architectural review </a:t>
            </a:r>
            <a:r>
              <a:rPr lang="en-US" sz="2400" i="1" dirty="0"/>
              <a:t>ASNOVA News</a:t>
            </a:r>
            <a:r>
              <a:rPr lang="en-US" sz="2400" dirty="0"/>
              <a:t> (journal of </a:t>
            </a:r>
            <a:r>
              <a:rPr lang="en-US" sz="2400" dirty="0">
                <a:hlinkClick r:id="rId128" tooltip="ASNOVA"/>
              </a:rPr>
              <a:t>ASNOVA</a:t>
            </a:r>
            <a:r>
              <a:rPr lang="en-US" sz="2400" dirty="0"/>
              <a:t>, the Association of New Architects) and in the German art journal </a:t>
            </a:r>
            <a:r>
              <a:rPr lang="en-US" sz="2400" i="1" dirty="0"/>
              <a:t>Das </a:t>
            </a:r>
            <a:r>
              <a:rPr lang="en-US" sz="2400" i="1" dirty="0" err="1"/>
              <a:t>Kunstblatt</a:t>
            </a:r>
            <a:r>
              <a:rPr lang="en-US" sz="2400" dirty="0"/>
              <a:t>.</a:t>
            </a:r>
          </a:p>
          <a:p>
            <a:r>
              <a:rPr lang="en-US" sz="2400" dirty="0"/>
              <a:t>After some time of creating "paper architecture" projects such as the </a:t>
            </a:r>
            <a:r>
              <a:rPr lang="en-US" sz="2400" i="1" dirty="0" err="1"/>
              <a:t>Wolkenbügels</a:t>
            </a:r>
            <a:r>
              <a:rPr lang="en-US" sz="2400" dirty="0"/>
              <a:t> he was hired to design an actual building in Moscow. Located at </a:t>
            </a:r>
            <a:r>
              <a:rPr lang="en-US" sz="2400" dirty="0">
                <a:hlinkClick r:id="rId129"/>
              </a:rPr>
              <a:t>55.777277°N 37.610828°E</a:t>
            </a:r>
            <a:r>
              <a:rPr lang="en-US" sz="2400" dirty="0"/>
              <a:t> 17, 1st </a:t>
            </a:r>
            <a:r>
              <a:rPr lang="en-US" sz="2400" dirty="0" err="1"/>
              <a:t>Samotechny</a:t>
            </a:r>
            <a:r>
              <a:rPr lang="en-US" sz="2400" dirty="0"/>
              <a:t> Lane, it is </a:t>
            </a:r>
            <a:r>
              <a:rPr lang="en-US" sz="2400" dirty="0" err="1"/>
              <a:t>Lissitzky's</a:t>
            </a:r>
            <a:r>
              <a:rPr lang="en-US" sz="2400" dirty="0"/>
              <a:t> sole tangible work of architecture. It was commissioned in 1932 by </a:t>
            </a:r>
            <a:r>
              <a:rPr lang="en-US" sz="2400" dirty="0">
                <a:hlinkClick r:id="rId130" tooltip="Ogonyok"/>
              </a:rPr>
              <a:t>Ogonyok</a:t>
            </a:r>
            <a:r>
              <a:rPr lang="en-US" sz="2400" dirty="0"/>
              <a:t> magazine to be used as a print shop. In June 2007 the independent </a:t>
            </a:r>
            <a:r>
              <a:rPr lang="en-US" sz="2400" i="1" dirty="0" err="1"/>
              <a:t>Russky</a:t>
            </a:r>
            <a:r>
              <a:rPr lang="en-US" sz="2400" i="1" dirty="0"/>
              <a:t> </a:t>
            </a:r>
            <a:r>
              <a:rPr lang="en-US" sz="2400" i="1" dirty="0" err="1"/>
              <a:t>Avangard</a:t>
            </a:r>
            <a:r>
              <a:rPr lang="en-US" sz="2400" dirty="0"/>
              <a:t> foundation filed a request to list the building on the heritage register. In September 2007 the city commission (</a:t>
            </a:r>
            <a:r>
              <a:rPr lang="en-US" sz="2400" dirty="0" err="1"/>
              <a:t>Moskomnasledie</a:t>
            </a:r>
            <a:r>
              <a:rPr lang="en-US" sz="2400" dirty="0"/>
              <a:t>) approved the request and passed it to the city government for a final approval, which did not happen. In October 2008, the abandoned building was badly damaged by fire.</a:t>
            </a:r>
            <a:r>
              <a:rPr lang="en-US" sz="2400" baseline="30000" dirty="0">
                <a:hlinkClick r:id="rId131"/>
              </a:rPr>
              <a:t>[32]</a:t>
            </a:r>
            <a:endParaRPr lang="en-US" sz="2400" dirty="0"/>
          </a:p>
          <a:p>
            <a:r>
              <a:rPr lang="en-US" sz="2400" b="1" dirty="0"/>
              <a:t>Exhibitions of the 1920s</a:t>
            </a:r>
          </a:p>
          <a:p>
            <a:r>
              <a:rPr lang="en-US" sz="2400" dirty="0"/>
              <a:t>After two years of intensive work </a:t>
            </a:r>
            <a:r>
              <a:rPr lang="en-US" sz="2400" dirty="0" err="1"/>
              <a:t>Lissitzky</a:t>
            </a:r>
            <a:r>
              <a:rPr lang="en-US" sz="2400" dirty="0"/>
              <a:t> was taken ill with acute pneumonia in October 1923. A few weeks later he was diagnosed with pulmonary </a:t>
            </a:r>
            <a:r>
              <a:rPr lang="en-US" sz="2400" dirty="0">
                <a:hlinkClick r:id="rId132" tooltip="Tuberculosis"/>
              </a:rPr>
              <a:t>tuberculosis</a:t>
            </a:r>
            <a:r>
              <a:rPr lang="en-US" sz="2400" dirty="0"/>
              <a:t>; in February 1924 he relocated to a Swiss sanatorium near Locarno.</a:t>
            </a:r>
            <a:r>
              <a:rPr lang="en-US" sz="2400" baseline="30000" dirty="0">
                <a:hlinkClick r:id="rId133"/>
              </a:rPr>
              <a:t>[33]</a:t>
            </a:r>
            <a:r>
              <a:rPr lang="en-US" sz="2400" dirty="0"/>
              <a:t> He kept very busy during his stay, working on advertisement designs for </a:t>
            </a:r>
            <a:r>
              <a:rPr lang="en-US" sz="2400" dirty="0" err="1"/>
              <a:t>Pelikan</a:t>
            </a:r>
            <a:r>
              <a:rPr lang="en-US" sz="2400" dirty="0"/>
              <a:t> Industries (who in turn paid for his treatment), translating articles written by Malevich into German, and experimenting heavily in typographic design and photography. In 1925, after the Swiss government denied his request to renew his visa, </a:t>
            </a:r>
            <a:r>
              <a:rPr lang="en-US" sz="2400" dirty="0" err="1"/>
              <a:t>Lissitzky</a:t>
            </a:r>
            <a:r>
              <a:rPr lang="en-US" sz="2400" dirty="0"/>
              <a:t> returned to Moscow and began teaching </a:t>
            </a:r>
            <a:r>
              <a:rPr lang="en-US" sz="2400" dirty="0">
                <a:hlinkClick r:id="rId134" tooltip="Interior design"/>
              </a:rPr>
              <a:t>interior design</a:t>
            </a:r>
            <a:r>
              <a:rPr lang="en-US" sz="2400" dirty="0"/>
              <a:t>, metalwork, and architecture at </a:t>
            </a:r>
            <a:r>
              <a:rPr lang="en-US" sz="2400" dirty="0">
                <a:hlinkClick r:id="rId135" tooltip="VKhUTEMAS"/>
              </a:rPr>
              <a:t>VKhUTEMAS</a:t>
            </a:r>
            <a:r>
              <a:rPr lang="en-US" sz="2400" dirty="0"/>
              <a:t> (State Higher Artistic and Technical Workshops), a post he would keep until 1930. He all but stopped his </a:t>
            </a:r>
            <a:r>
              <a:rPr lang="en-US" sz="2400" dirty="0" err="1"/>
              <a:t>Proun</a:t>
            </a:r>
            <a:r>
              <a:rPr lang="en-US" sz="2400" dirty="0"/>
              <a:t> works and became increasingly active in architecture and propaganda designs.</a:t>
            </a:r>
          </a:p>
          <a:p>
            <a:r>
              <a:rPr lang="en-US" sz="2400" dirty="0"/>
              <a:t>In June 1926, </a:t>
            </a:r>
            <a:r>
              <a:rPr lang="en-US" sz="2400" dirty="0" err="1"/>
              <a:t>Lissitzky</a:t>
            </a:r>
            <a:r>
              <a:rPr lang="en-US" sz="2400" dirty="0"/>
              <a:t> left the country again, this time for a brief stay in Germany and the Netherlands. There he designed an exhibition room for the </a:t>
            </a:r>
            <a:r>
              <a:rPr lang="en-US" sz="2400" dirty="0" err="1"/>
              <a:t>Internationale</a:t>
            </a:r>
            <a:r>
              <a:rPr lang="en-US" sz="2400" dirty="0"/>
              <a:t> </a:t>
            </a:r>
            <a:r>
              <a:rPr lang="en-US" sz="2400" dirty="0" err="1"/>
              <a:t>Kunstausstellung</a:t>
            </a:r>
            <a:r>
              <a:rPr lang="en-US" sz="2400" dirty="0"/>
              <a:t> art show in Dresden and the </a:t>
            </a:r>
            <a:r>
              <a:rPr lang="en-US" sz="2400" dirty="0" err="1"/>
              <a:t>Raum</a:t>
            </a:r>
            <a:r>
              <a:rPr lang="en-US" sz="2400" dirty="0"/>
              <a:t> </a:t>
            </a:r>
            <a:r>
              <a:rPr lang="en-US" sz="2400" dirty="0" err="1"/>
              <a:t>Konstruktive</a:t>
            </a:r>
            <a:r>
              <a:rPr lang="en-US" sz="2400" dirty="0"/>
              <a:t> </a:t>
            </a:r>
            <a:r>
              <a:rPr lang="en-US" sz="2400" dirty="0" err="1"/>
              <a:t>Kunst</a:t>
            </a:r>
            <a:r>
              <a:rPr lang="en-US" sz="2400" dirty="0"/>
              <a:t> (Room for constructivist art) and </a:t>
            </a:r>
            <a:r>
              <a:rPr lang="en-US" sz="2400" dirty="0" err="1"/>
              <a:t>Abstraktes</a:t>
            </a:r>
            <a:r>
              <a:rPr lang="en-US" sz="2400" dirty="0"/>
              <a:t> </a:t>
            </a:r>
            <a:r>
              <a:rPr lang="en-US" sz="2400" dirty="0" err="1"/>
              <a:t>Kabinett</a:t>
            </a:r>
            <a:r>
              <a:rPr lang="en-US" sz="2400" dirty="0"/>
              <a:t> shows in </a:t>
            </a:r>
            <a:r>
              <a:rPr lang="en-US" sz="2400" dirty="0">
                <a:hlinkClick r:id="rId114" tooltip="Hanover"/>
              </a:rPr>
              <a:t>Hanover</a:t>
            </a:r>
            <a:r>
              <a:rPr lang="en-US" sz="2400" dirty="0"/>
              <a:t>, and perfected the 1925 </a:t>
            </a:r>
            <a:r>
              <a:rPr lang="en-US" sz="2400" i="1" dirty="0" err="1"/>
              <a:t>Wolkenbügel</a:t>
            </a:r>
            <a:r>
              <a:rPr lang="en-US" sz="2400" dirty="0"/>
              <a:t> concept in collaboration with </a:t>
            </a:r>
            <a:r>
              <a:rPr lang="en-US" sz="2400" dirty="0">
                <a:hlinkClick r:id="rId136" tooltip="Mart Stam"/>
              </a:rPr>
              <a:t>Mart Stam</a:t>
            </a:r>
            <a:r>
              <a:rPr lang="en-US" sz="2400" dirty="0"/>
              <a:t>.</a:t>
            </a:r>
            <a:r>
              <a:rPr lang="en-US" sz="2400" baseline="30000" dirty="0">
                <a:hlinkClick r:id="rId133"/>
              </a:rPr>
              <a:t>[33]</a:t>
            </a:r>
            <a:r>
              <a:rPr lang="en-US" sz="2400" dirty="0"/>
              <a:t> In his autobiography (written in June 1941, and later edited and released by his wife), </a:t>
            </a:r>
            <a:r>
              <a:rPr lang="en-US" sz="2400" dirty="0" err="1"/>
              <a:t>Lissitzky</a:t>
            </a:r>
            <a:r>
              <a:rPr lang="en-US" sz="2400" dirty="0"/>
              <a:t> wrote, "1926. My most important work as an artist begins: the creation of exhibitions."</a:t>
            </a:r>
            <a:r>
              <a:rPr lang="en-US" sz="2400" baseline="30000" dirty="0">
                <a:hlinkClick r:id="rId20"/>
              </a:rPr>
              <a:t>[4]</a:t>
            </a:r>
            <a:endParaRPr lang="en-US" sz="2400" dirty="0"/>
          </a:p>
          <a:p>
            <a:r>
              <a:rPr lang="en-US" sz="2400" dirty="0"/>
              <a:t>Back in the USSR, </a:t>
            </a:r>
            <a:r>
              <a:rPr lang="en-US" sz="2400" dirty="0" err="1"/>
              <a:t>Lissitzky</a:t>
            </a:r>
            <a:r>
              <a:rPr lang="en-US" sz="2400" dirty="0"/>
              <a:t> designed displays for the official Soviet pavilions at the international exhibitions of the period, up to the </a:t>
            </a:r>
            <a:r>
              <a:rPr lang="en-US" sz="2400" dirty="0">
                <a:hlinkClick r:id="rId137" tooltip="1939 New York World's Fair"/>
              </a:rPr>
              <a:t>1939 New York World's Fair</a:t>
            </a:r>
            <a:r>
              <a:rPr lang="en-US" sz="2400" dirty="0"/>
              <a:t>. One of his most notable exhibits was the All-Union </a:t>
            </a:r>
            <a:r>
              <a:rPr lang="en-US" sz="2400" dirty="0" err="1"/>
              <a:t>Polygraphic</a:t>
            </a:r>
            <a:r>
              <a:rPr lang="en-US" sz="2400" dirty="0"/>
              <a:t> Exhibit in Moscow in August–October 1927, where </a:t>
            </a:r>
            <a:r>
              <a:rPr lang="en-US" sz="2400" dirty="0" err="1"/>
              <a:t>Lissitzky</a:t>
            </a:r>
            <a:r>
              <a:rPr lang="en-US" sz="2400" dirty="0"/>
              <a:t> headed the design team for "photography and </a:t>
            </a:r>
            <a:r>
              <a:rPr lang="en-US" sz="2400" dirty="0" err="1"/>
              <a:t>photomechanics</a:t>
            </a:r>
            <a:r>
              <a:rPr lang="en-US" sz="2400" dirty="0"/>
              <a:t>" (i.e. </a:t>
            </a:r>
            <a:r>
              <a:rPr lang="en-US" sz="2400" dirty="0">
                <a:hlinkClick r:id="rId51" tooltip="Photomontage"/>
              </a:rPr>
              <a:t>photomontage</a:t>
            </a:r>
            <a:r>
              <a:rPr lang="en-US" sz="2400" dirty="0"/>
              <a:t>) artists and the installation crew.</a:t>
            </a:r>
            <a:r>
              <a:rPr lang="en-US" sz="2400" baseline="30000" dirty="0">
                <a:hlinkClick r:id="rId138"/>
              </a:rPr>
              <a:t>[34]</a:t>
            </a:r>
            <a:r>
              <a:rPr lang="en-US" sz="2400" dirty="0"/>
              <a:t> His work was perceived as radically new, especially when juxtaposed with the classicist designs of </a:t>
            </a:r>
            <a:r>
              <a:rPr lang="en-US" sz="2400" dirty="0">
                <a:hlinkClick r:id="rId139" tooltip="Vladimir Favorsky"/>
              </a:rPr>
              <a:t>Vladimir Favorsky</a:t>
            </a:r>
            <a:r>
              <a:rPr lang="en-US" sz="2400" dirty="0"/>
              <a:t> (head of the book art section of the same exhibition) and of the foreign exhibits.</a:t>
            </a:r>
          </a:p>
          <a:p>
            <a:r>
              <a:rPr lang="en-US" sz="2400" dirty="0"/>
              <a:t>In the beginning of 1928, </a:t>
            </a:r>
            <a:r>
              <a:rPr lang="en-US" sz="2400" dirty="0" err="1"/>
              <a:t>Lissitzky</a:t>
            </a:r>
            <a:r>
              <a:rPr lang="en-US" sz="2400" dirty="0"/>
              <a:t> visited </a:t>
            </a:r>
            <a:r>
              <a:rPr lang="en-US" sz="2400" dirty="0">
                <a:hlinkClick r:id="rId140" tooltip="Cologne"/>
              </a:rPr>
              <a:t>Cologne</a:t>
            </a:r>
            <a:r>
              <a:rPr lang="en-US" sz="2400" dirty="0"/>
              <a:t> in preparation for the 1928 </a:t>
            </a:r>
            <a:r>
              <a:rPr lang="en-US" sz="2400" i="1" dirty="0">
                <a:hlinkClick r:id="rId141" tooltip="Pressa"/>
              </a:rPr>
              <a:t>Pressa</a:t>
            </a:r>
            <a:r>
              <a:rPr lang="en-US" sz="2400" dirty="0"/>
              <a:t> Show scheduled for April–May 1928. The state delegated </a:t>
            </a:r>
            <a:r>
              <a:rPr lang="en-US" sz="2400" dirty="0" err="1"/>
              <a:t>Lissitzky</a:t>
            </a:r>
            <a:r>
              <a:rPr lang="en-US" sz="2400" dirty="0"/>
              <a:t> to supervise the Soviet program; instead of building their own pavilion, the Soviets rented the existing central pavilion, the largest building on the fairground. To make full use of it, the Soviet program designed by </a:t>
            </a:r>
            <a:r>
              <a:rPr lang="en-US" sz="2400" dirty="0" err="1"/>
              <a:t>Lissitsky</a:t>
            </a:r>
            <a:r>
              <a:rPr lang="en-US" sz="2400" dirty="0"/>
              <a:t> revolved around the theme of a </a:t>
            </a:r>
            <a:r>
              <a:rPr lang="en-US" sz="2400" dirty="0">
                <a:hlinkClick r:id="rId142" tooltip="Film"/>
              </a:rPr>
              <a:t>film</a:t>
            </a:r>
            <a:r>
              <a:rPr lang="en-US" sz="2400" dirty="0"/>
              <a:t> show, with nearly continuous presentation of the new feature films, propagandist </a:t>
            </a:r>
            <a:r>
              <a:rPr lang="en-US" sz="2400" dirty="0">
                <a:hlinkClick r:id="rId143" tooltip="Newsreel"/>
              </a:rPr>
              <a:t>newsreels</a:t>
            </a:r>
            <a:r>
              <a:rPr lang="en-US" sz="2400" dirty="0"/>
              <a:t> and early </a:t>
            </a:r>
            <a:r>
              <a:rPr lang="en-US" sz="2400" dirty="0">
                <a:hlinkClick r:id="rId144" tooltip="Animation"/>
              </a:rPr>
              <a:t>animation</a:t>
            </a:r>
            <a:r>
              <a:rPr lang="en-US" sz="2400" dirty="0"/>
              <a:t>, on multiple screens inside the pavilion and on the open-air screens.</a:t>
            </a:r>
            <a:r>
              <a:rPr lang="en-US" sz="2400" baseline="30000" dirty="0">
                <a:hlinkClick r:id="rId145"/>
              </a:rPr>
              <a:t>[35]</a:t>
            </a:r>
            <a:r>
              <a:rPr lang="en-US" sz="2400" dirty="0"/>
              <a:t> His work was praised for near absence of paper exhibits; "everything moves, rotates, everything is energized" (</a:t>
            </a:r>
            <a:r>
              <a:rPr lang="en-US" sz="2400" dirty="0">
                <a:hlinkClick r:id="rId91" tooltip="Russian language"/>
              </a:rPr>
              <a:t>Russian</a:t>
            </a:r>
            <a:r>
              <a:rPr lang="en-US" sz="2400" dirty="0"/>
              <a:t>: </a:t>
            </a:r>
            <a:r>
              <a:rPr lang="en-US" sz="2400" dirty="0" err="1"/>
              <a:t>всё</a:t>
            </a:r>
            <a:r>
              <a:rPr lang="en-US" sz="2400" dirty="0"/>
              <a:t> </a:t>
            </a:r>
            <a:r>
              <a:rPr lang="en-US" sz="2400" dirty="0" err="1"/>
              <a:t>движется</a:t>
            </a:r>
            <a:r>
              <a:rPr lang="en-US" sz="2400" dirty="0"/>
              <a:t>, </a:t>
            </a:r>
            <a:r>
              <a:rPr lang="en-US" sz="2400" dirty="0" err="1"/>
              <a:t>заводится</a:t>
            </a:r>
            <a:r>
              <a:rPr lang="en-US" sz="2400" dirty="0"/>
              <a:t>, </a:t>
            </a:r>
            <a:r>
              <a:rPr lang="en-US" sz="2400" dirty="0" err="1"/>
              <a:t>электрифицируется</a:t>
            </a:r>
            <a:r>
              <a:rPr lang="en-US" sz="2400" dirty="0"/>
              <a:t>).</a:t>
            </a:r>
            <a:r>
              <a:rPr lang="en-US" sz="2400" baseline="30000" dirty="0">
                <a:hlinkClick r:id="rId146"/>
              </a:rPr>
              <a:t>[36]</a:t>
            </a:r>
            <a:r>
              <a:rPr lang="en-US" sz="2400" dirty="0"/>
              <a:t> </a:t>
            </a:r>
            <a:r>
              <a:rPr lang="en-US" sz="2400" dirty="0" err="1"/>
              <a:t>Lissitzky</a:t>
            </a:r>
            <a:r>
              <a:rPr lang="en-US" sz="2400" dirty="0"/>
              <a:t> also designed and managed on site less demanding exhibitions like the 1930 </a:t>
            </a:r>
            <a:r>
              <a:rPr lang="en-US" sz="2400" dirty="0">
                <a:hlinkClick r:id="rId147" tooltip="Hygiene"/>
              </a:rPr>
              <a:t>Hygiene</a:t>
            </a:r>
            <a:r>
              <a:rPr lang="en-US" sz="2400" dirty="0"/>
              <a:t> show in </a:t>
            </a:r>
            <a:r>
              <a:rPr lang="en-US" sz="2400" dirty="0">
                <a:hlinkClick r:id="rId148" tooltip="Dresden"/>
              </a:rPr>
              <a:t>Dresden</a:t>
            </a:r>
            <a:r>
              <a:rPr lang="en-US" sz="2400" dirty="0"/>
              <a:t>.</a:t>
            </a:r>
            <a:r>
              <a:rPr lang="en-US" sz="2400" baseline="30000" dirty="0">
                <a:hlinkClick r:id="rId149"/>
              </a:rPr>
              <a:t>[37]</a:t>
            </a:r>
            <a:endParaRPr lang="en-US" sz="2400" dirty="0"/>
          </a:p>
          <a:p>
            <a:r>
              <a:rPr lang="en-US" sz="2400" dirty="0"/>
              <a:t>Along with pavilion design, </a:t>
            </a:r>
            <a:r>
              <a:rPr lang="en-US" sz="2400" dirty="0" err="1"/>
              <a:t>Lissitzky</a:t>
            </a:r>
            <a:r>
              <a:rPr lang="en-US" sz="2400" dirty="0"/>
              <a:t> began experimenting with print media again. His work with book and periodical design was perhaps some of his most accomplished and influential. He launched radical innovations in </a:t>
            </a:r>
            <a:r>
              <a:rPr lang="en-US" sz="2400" dirty="0">
                <a:hlinkClick r:id="rId44" tooltip="Typography"/>
              </a:rPr>
              <a:t>typography</a:t>
            </a:r>
            <a:r>
              <a:rPr lang="en-US" sz="2400" dirty="0"/>
              <a:t> and </a:t>
            </a:r>
            <a:r>
              <a:rPr lang="en-US" sz="2400" dirty="0">
                <a:hlinkClick r:id="rId51" tooltip="Photomontage"/>
              </a:rPr>
              <a:t>photomontage</a:t>
            </a:r>
            <a:r>
              <a:rPr lang="en-US" sz="2400" dirty="0"/>
              <a:t>, two fields in which he was particularly adept. He even designed a photomontage birth announcement in 1930 for his recently born son, Jen. </a:t>
            </a:r>
            <a:r>
              <a:rPr lang="en-US" sz="2400" dirty="0">
                <a:hlinkClick r:id="rId150" tooltip="File:Photomontage by El Lissitzky 1930.jpg"/>
              </a:rPr>
              <a:t>The image</a:t>
            </a:r>
            <a:r>
              <a:rPr lang="en-US" sz="2400" dirty="0"/>
              <a:t> itself is seen as being another personal endorsement of the Soviet Union,</a:t>
            </a:r>
            <a:r>
              <a:rPr lang="en-US" sz="2400" baseline="30000" dirty="0">
                <a:hlinkClick r:id="rId48"/>
              </a:rPr>
              <a:t>[8]</a:t>
            </a:r>
            <a:r>
              <a:rPr lang="en-US" sz="2400" dirty="0"/>
              <a:t> as it superimposed an image of the infant Jen over a factory chimney, linking Jen's future with his country's industrial progress. Around this time, </a:t>
            </a:r>
            <a:r>
              <a:rPr lang="en-US" sz="2400" dirty="0" err="1"/>
              <a:t>Lissitzky's</a:t>
            </a:r>
            <a:r>
              <a:rPr lang="en-US" sz="2400" dirty="0"/>
              <a:t> interest in book design escalated. In his remaining years, some of his most challenging and innovative works in this field would develop. In discussing his vision of the book, he wrote:</a:t>
            </a:r>
          </a:p>
          <a:p>
            <a:r>
              <a:rPr lang="en-US" sz="2400" dirty="0"/>
              <a:t>In contrast to the old monumental art [the book] itself goes to the people, and does not stand like a cathedral in one place waiting for someone to approach . . . [The book is the] monument of the future.</a:t>
            </a:r>
            <a:r>
              <a:rPr lang="en-US" sz="2400" baseline="30000" dirty="0">
                <a:hlinkClick r:id="rId99"/>
              </a:rPr>
              <a:t>[2]</a:t>
            </a:r>
            <a:endParaRPr lang="en-US" sz="2400" dirty="0"/>
          </a:p>
          <a:p>
            <a:r>
              <a:rPr lang="en-US" sz="2400" dirty="0"/>
              <a:t>He perceived books as permanent objects that were invested with power. This power was unique in that it could transmit ideas to people of different times, cultures, and interests, and do so in ways other art forms could not. This ambition laced all of his work, particularly in his later years. </a:t>
            </a:r>
            <a:r>
              <a:rPr lang="en-US" sz="2400" dirty="0" err="1"/>
              <a:t>Lissitzky</a:t>
            </a:r>
            <a:r>
              <a:rPr lang="en-US" sz="2400" dirty="0"/>
              <a:t> was devoted to the idea of creating art with power and purpose, art that could invoke change.</a:t>
            </a:r>
          </a:p>
          <a:p>
            <a:r>
              <a:rPr lang="en-US" sz="2400" b="1" dirty="0"/>
              <a:t>Later years</a:t>
            </a:r>
          </a:p>
          <a:p>
            <a:r>
              <a:rPr lang="en-US" sz="2400" dirty="0"/>
              <a:t>In 1932, </a:t>
            </a:r>
            <a:r>
              <a:rPr lang="en-US" sz="2400" dirty="0">
                <a:hlinkClick r:id="rId151" tooltip="Joseph Stalin"/>
              </a:rPr>
              <a:t>Stalin</a:t>
            </a:r>
            <a:r>
              <a:rPr lang="en-US" sz="2400" dirty="0"/>
              <a:t> closed down independent artists' unions; former avant-garde artists had to adapt to the new climate or risk being officially </a:t>
            </a:r>
            <a:r>
              <a:rPr lang="en-US" sz="2400" dirty="0" err="1"/>
              <a:t>criticised</a:t>
            </a:r>
            <a:r>
              <a:rPr lang="en-US" sz="2400" dirty="0"/>
              <a:t> or even blacklisted. </a:t>
            </a:r>
            <a:r>
              <a:rPr lang="en-US" sz="2400" dirty="0" err="1"/>
              <a:t>Lissitzky</a:t>
            </a:r>
            <a:r>
              <a:rPr lang="en-US" sz="2400" dirty="0"/>
              <a:t> retained his reputation as the master of exhibition art and management into the late 1930s. His tuberculosis gradually reduced his physical abilities, and he was becoming more and more dependent on his wife in actual completion of his work.</a:t>
            </a:r>
            <a:r>
              <a:rPr lang="en-US" sz="2400" baseline="30000" dirty="0">
                <a:hlinkClick r:id="rId152"/>
              </a:rPr>
              <a:t>[38]</a:t>
            </a:r>
            <a:endParaRPr lang="en-US" sz="2400" dirty="0"/>
          </a:p>
          <a:p>
            <a:r>
              <a:rPr lang="en-US" sz="2400" dirty="0"/>
              <a:t>In 1937, </a:t>
            </a:r>
            <a:r>
              <a:rPr lang="en-US" sz="2400" dirty="0" err="1"/>
              <a:t>Lissitzky</a:t>
            </a:r>
            <a:r>
              <a:rPr lang="en-US" sz="2400" dirty="0"/>
              <a:t> served as the lead decorator for the upcoming </a:t>
            </a:r>
            <a:r>
              <a:rPr lang="en-US" sz="2400" dirty="0">
                <a:hlinkClick r:id="rId153" tooltip="All-Russia Exhibition Centre"/>
              </a:rPr>
              <a:t>All-Union Agricultural Exhibition</a:t>
            </a:r>
            <a:r>
              <a:rPr lang="en-US" sz="2400" dirty="0"/>
              <a:t>, reporting to the master planner </a:t>
            </a:r>
            <a:r>
              <a:rPr lang="en-US" sz="2400" dirty="0">
                <a:hlinkClick r:id="rId154" tooltip="Vyacheslav Oltarzhevsky"/>
              </a:rPr>
              <a:t>Vyacheslav Oltarzhevsky</a:t>
            </a:r>
            <a:r>
              <a:rPr lang="en-US" sz="2400" dirty="0"/>
              <a:t> but largely independent and highly critical of him. The project was plagued by delays and political interventions. By the end of 1937 the "apparent simplicity" of </a:t>
            </a:r>
            <a:r>
              <a:rPr lang="en-US" sz="2400" dirty="0" err="1"/>
              <a:t>Lissitzky's</a:t>
            </a:r>
            <a:r>
              <a:rPr lang="en-US" sz="2400" dirty="0"/>
              <a:t> artwork aroused the concerns of the political supervisors, and </a:t>
            </a:r>
            <a:r>
              <a:rPr lang="en-US" sz="2400" dirty="0" err="1"/>
              <a:t>Lissitzky</a:t>
            </a:r>
            <a:r>
              <a:rPr lang="en-US" sz="2400" dirty="0"/>
              <a:t> responded: "The simpler the shape, the finer precision and quality of execution required... yet until now [the working crews] are instructed by the foremen (</a:t>
            </a:r>
            <a:r>
              <a:rPr lang="en-US" sz="2400" dirty="0" err="1"/>
              <a:t>Oltarzhevsky</a:t>
            </a:r>
            <a:r>
              <a:rPr lang="en-US" sz="2400" dirty="0"/>
              <a:t> and </a:t>
            </a:r>
            <a:r>
              <a:rPr lang="en-US" sz="2400" dirty="0" err="1"/>
              <a:t>Korostashevsky</a:t>
            </a:r>
            <a:r>
              <a:rPr lang="en-US" sz="2400" dirty="0"/>
              <a:t>), not the authors" (i.e. </a:t>
            </a:r>
            <a:r>
              <a:rPr lang="en-US" sz="2400" dirty="0">
                <a:hlinkClick r:id="rId155" tooltip="Vladimir Shchuko"/>
              </a:rPr>
              <a:t>Vladimir Shchuko</a:t>
            </a:r>
            <a:r>
              <a:rPr lang="en-US" sz="2400" dirty="0"/>
              <a:t>, author of the Central Pavilion, and </a:t>
            </a:r>
            <a:r>
              <a:rPr lang="en-US" sz="2400" dirty="0" err="1"/>
              <a:t>Lissitzky</a:t>
            </a:r>
            <a:r>
              <a:rPr lang="en-US" sz="2400" dirty="0"/>
              <a:t> himself).</a:t>
            </a:r>
            <a:r>
              <a:rPr lang="en-US" sz="2400" baseline="30000" dirty="0">
                <a:hlinkClick r:id="rId156"/>
              </a:rPr>
              <a:t>[39]</a:t>
            </a:r>
            <a:r>
              <a:rPr lang="en-US" sz="2400" dirty="0"/>
              <a:t> His artwork, as described in 1937 proposals, completely departed from the modernist art of the 1920s in favor of </a:t>
            </a:r>
            <a:r>
              <a:rPr lang="en-US" sz="2400" dirty="0">
                <a:hlinkClick r:id="rId157" tooltip="Socialist realism"/>
              </a:rPr>
              <a:t>socialist realism</a:t>
            </a:r>
            <a:r>
              <a:rPr lang="en-US" sz="2400" dirty="0"/>
              <a:t>. The iconic statue of Stalin in front of the central pavilion was proposed by </a:t>
            </a:r>
            <a:r>
              <a:rPr lang="en-US" sz="2400" dirty="0" err="1"/>
              <a:t>Lissitzky</a:t>
            </a:r>
            <a:r>
              <a:rPr lang="en-US" sz="2400" dirty="0"/>
              <a:t> personally: "this will give the square its head and its face" (</a:t>
            </a:r>
            <a:r>
              <a:rPr lang="en-US" sz="2400" dirty="0">
                <a:hlinkClick r:id="rId91" tooltip="Russian language"/>
              </a:rPr>
              <a:t>Russian</a:t>
            </a:r>
            <a:r>
              <a:rPr lang="en-US" sz="2400" dirty="0"/>
              <a:t>: </a:t>
            </a:r>
            <a:r>
              <a:rPr lang="en-US" sz="2400" dirty="0" err="1"/>
              <a:t>Это</a:t>
            </a:r>
            <a:r>
              <a:rPr lang="en-US" sz="2400" dirty="0"/>
              <a:t> </a:t>
            </a:r>
            <a:r>
              <a:rPr lang="en-US" sz="2400" dirty="0" err="1"/>
              <a:t>должно</a:t>
            </a:r>
            <a:r>
              <a:rPr lang="en-US" sz="2400" dirty="0"/>
              <a:t> </a:t>
            </a:r>
            <a:r>
              <a:rPr lang="en-US" sz="2400" dirty="0" err="1"/>
              <a:t>дать</a:t>
            </a:r>
            <a:r>
              <a:rPr lang="en-US" sz="2400" dirty="0"/>
              <a:t> </a:t>
            </a:r>
            <a:r>
              <a:rPr lang="en-US" sz="2400" dirty="0" err="1"/>
              <a:t>площади</a:t>
            </a:r>
            <a:r>
              <a:rPr lang="en-US" sz="2400" dirty="0"/>
              <a:t> </a:t>
            </a:r>
            <a:r>
              <a:rPr lang="en-US" sz="2400" dirty="0" err="1"/>
              <a:t>и</a:t>
            </a:r>
            <a:r>
              <a:rPr lang="en-US" sz="2400" dirty="0"/>
              <a:t> </a:t>
            </a:r>
            <a:r>
              <a:rPr lang="en-US" sz="2400" dirty="0" err="1"/>
              <a:t>голову</a:t>
            </a:r>
            <a:r>
              <a:rPr lang="en-US" sz="2400" dirty="0"/>
              <a:t> </a:t>
            </a:r>
            <a:r>
              <a:rPr lang="en-US" sz="2400" dirty="0" err="1"/>
              <a:t>и</a:t>
            </a:r>
            <a:r>
              <a:rPr lang="en-US" sz="2400" dirty="0"/>
              <a:t> </a:t>
            </a:r>
            <a:r>
              <a:rPr lang="en-US" sz="2400" dirty="0" err="1"/>
              <a:t>лицо</a:t>
            </a:r>
            <a:r>
              <a:rPr lang="en-US" sz="2400" dirty="0"/>
              <a:t>).</a:t>
            </a:r>
            <a:r>
              <a:rPr lang="en-US" sz="2400" baseline="30000" dirty="0">
                <a:hlinkClick r:id="rId156"/>
              </a:rPr>
              <a:t>[39]</a:t>
            </a:r>
            <a:endParaRPr lang="en-US" sz="2400" dirty="0"/>
          </a:p>
          <a:p>
            <a:r>
              <a:rPr lang="en-US" sz="2400" dirty="0"/>
              <a:t>In June 1938, he was only one of seventeen professionals and managers responsible for the Central Pavilion;</a:t>
            </a:r>
            <a:r>
              <a:rPr lang="en-US" sz="2400" baseline="30000" dirty="0">
                <a:hlinkClick r:id="rId158"/>
              </a:rPr>
              <a:t>[40]</a:t>
            </a:r>
            <a:r>
              <a:rPr lang="en-US" sz="2400" dirty="0"/>
              <a:t> in October 1938, he shared the responsibility for its Main Hall decoration with Vladimir </a:t>
            </a:r>
            <a:r>
              <a:rPr lang="en-US" sz="2400" dirty="0" err="1"/>
              <a:t>Akhmetyev</a:t>
            </a:r>
            <a:r>
              <a:rPr lang="en-US" sz="2400" dirty="0"/>
              <a:t>.</a:t>
            </a:r>
            <a:r>
              <a:rPr lang="en-US" sz="2400" baseline="30000" dirty="0">
                <a:hlinkClick r:id="rId159"/>
              </a:rPr>
              <a:t>[41]</a:t>
            </a:r>
            <a:r>
              <a:rPr lang="en-US" sz="2400" dirty="0"/>
              <a:t> He simultaneously worked on the decoration of the Soviet pavilion for the </a:t>
            </a:r>
            <a:r>
              <a:rPr lang="en-US" sz="2400" dirty="0">
                <a:hlinkClick r:id="rId137" tooltip="1939 New York World's Fair"/>
              </a:rPr>
              <a:t>1939 New York World's Fair</a:t>
            </a:r>
            <a:r>
              <a:rPr lang="en-US" sz="2400" dirty="0"/>
              <a:t>; the June 1938 commission considered </a:t>
            </a:r>
            <a:r>
              <a:rPr lang="en-US" sz="2400" dirty="0" err="1"/>
              <a:t>Lissitzky's</a:t>
            </a:r>
            <a:r>
              <a:rPr lang="en-US" sz="2400" dirty="0"/>
              <a:t> work along with nineteen other proposals and eventually rejected it.</a:t>
            </a:r>
            <a:r>
              <a:rPr lang="en-US" sz="2400" baseline="30000" dirty="0">
                <a:hlinkClick r:id="rId160"/>
              </a:rPr>
              <a:t>[42]</a:t>
            </a:r>
            <a:endParaRPr lang="en-US" sz="2400" dirty="0"/>
          </a:p>
          <a:p>
            <a:r>
              <a:rPr lang="en-US" sz="2400" dirty="0" err="1"/>
              <a:t>Lissitzky's</a:t>
            </a:r>
            <a:r>
              <a:rPr lang="en-US" sz="2400" dirty="0"/>
              <a:t> work on the </a:t>
            </a:r>
            <a:r>
              <a:rPr lang="en-US" sz="2400" i="1" dirty="0"/>
              <a:t>USSR </a:t>
            </a:r>
            <a:r>
              <a:rPr lang="en-US" sz="2400" i="1" dirty="0" err="1"/>
              <a:t>im</a:t>
            </a:r>
            <a:r>
              <a:rPr lang="en-US" sz="2400" i="1" dirty="0"/>
              <a:t> </a:t>
            </a:r>
            <a:r>
              <a:rPr lang="en-US" sz="2400" i="1" dirty="0" err="1"/>
              <a:t>Bau</a:t>
            </a:r>
            <a:r>
              <a:rPr lang="en-US" sz="2400" dirty="0"/>
              <a:t> (USSR in construction) magazine took his experimentation and innovation with book design to an extreme. In issue #2 he included multiple fold-out pages, presented in concert with other folded pages that together produced design combinations and a narrative structure that was completely original. Each issue focused on a particular issue of the time – a new dam being built, constitutional reforms, </a:t>
            </a:r>
            <a:r>
              <a:rPr lang="en-US" sz="2400" dirty="0">
                <a:hlinkClick r:id="rId161" tooltip="Red Army"/>
              </a:rPr>
              <a:t>Red Army</a:t>
            </a:r>
            <a:r>
              <a:rPr lang="en-US" sz="2400" dirty="0"/>
              <a:t> progress and so on. In 1941, his tuberculosis worsened, but he continued to produce works, one of his last being a propaganda poster for Russia's efforts in </a:t>
            </a:r>
            <a:r>
              <a:rPr lang="en-US" sz="2400" dirty="0">
                <a:hlinkClick r:id="rId162" tooltip="World War II"/>
              </a:rPr>
              <a:t>World War II</a:t>
            </a:r>
            <a:r>
              <a:rPr lang="en-US" sz="2400" dirty="0"/>
              <a:t>, titled "</a:t>
            </a:r>
            <a:r>
              <a:rPr lang="en-US" sz="2400" i="1" dirty="0" err="1"/>
              <a:t>Davaite</a:t>
            </a:r>
            <a:r>
              <a:rPr lang="en-US" sz="2400" i="1" dirty="0"/>
              <a:t> </a:t>
            </a:r>
            <a:r>
              <a:rPr lang="en-US" sz="2400" i="1" dirty="0" err="1"/>
              <a:t>pobolshe</a:t>
            </a:r>
            <a:r>
              <a:rPr lang="en-US" sz="2400" i="1" dirty="0"/>
              <a:t> </a:t>
            </a:r>
            <a:r>
              <a:rPr lang="en-US" sz="2400" i="1" dirty="0" err="1"/>
              <a:t>tankov</a:t>
            </a:r>
            <a:r>
              <a:rPr lang="en-US" sz="2400" i="1" dirty="0"/>
              <a:t>!</a:t>
            </a:r>
            <a:r>
              <a:rPr lang="en-US" sz="2400" dirty="0"/>
              <a:t>" (Give us more tanks!) He died on December 30, 1941, in Moscow.</a:t>
            </a:r>
          </a:p>
        </p:txBody>
      </p:sp>
      <p:pic>
        <p:nvPicPr>
          <p:cNvPr id="6" name="Picture 5" descr="El_lissitzky_self_portrait_1914.jpg"/>
          <p:cNvPicPr>
            <a:picLocks noChangeAspect="1"/>
          </p:cNvPicPr>
          <p:nvPr/>
        </p:nvPicPr>
        <p:blipFill>
          <a:blip r:embed="rId163" cstate="screen">
            <a:extLst>
              <a:ext uri="{28A0092B-C50C-407E-A947-70E740481C1C}">
                <a14:useLocalDpi xmlns:a14="http://schemas.microsoft.com/office/drawing/2010/main"/>
              </a:ext>
            </a:extLst>
          </a:blip>
          <a:stretch>
            <a:fillRect/>
          </a:stretch>
        </p:blipFill>
        <p:spPr>
          <a:xfrm>
            <a:off x="403156" y="967479"/>
            <a:ext cx="2318126" cy="3253853"/>
          </a:xfrm>
          <a:prstGeom prst="rect">
            <a:avLst/>
          </a:prstGeom>
        </p:spPr>
      </p:pic>
    </p:spTree>
    <p:extLst>
      <p:ext uri="{BB962C8B-B14F-4D97-AF65-F5344CB8AC3E}">
        <p14:creationId xmlns:p14="http://schemas.microsoft.com/office/powerpoint/2010/main" val="14690709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02337"/>
            <a:ext cx="9144000" cy="461665"/>
          </a:xfrm>
          <a:prstGeom prst="rect">
            <a:avLst/>
          </a:prstGeom>
          <a:noFill/>
        </p:spPr>
        <p:txBody>
          <a:bodyPr wrap="square" rtlCol="0">
            <a:spAutoFit/>
          </a:bodyPr>
          <a:lstStyle/>
          <a:p>
            <a:pPr algn="ctr"/>
            <a:r>
              <a:rPr lang="en-US" sz="2400" dirty="0"/>
              <a:t>El </a:t>
            </a:r>
            <a:r>
              <a:rPr lang="en-US" sz="2400" dirty="0" err="1"/>
              <a:t>Lissitzky</a:t>
            </a:r>
            <a:r>
              <a:rPr lang="en-US" sz="2400" dirty="0"/>
              <a:t>: </a:t>
            </a:r>
            <a:r>
              <a:rPr lang="en-US" sz="2400" i="1" dirty="0"/>
              <a:t>Beat the Whites with the Red Wedge</a:t>
            </a:r>
          </a:p>
        </p:txBody>
      </p:sp>
      <p:pic>
        <p:nvPicPr>
          <p:cNvPr id="2" name="Picture 1" descr="El Lissitzky BeatTheWhit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3867" y="1135883"/>
            <a:ext cx="5745020" cy="4588356"/>
          </a:xfrm>
          <a:prstGeom prst="rect">
            <a:avLst/>
          </a:prstGeom>
          <a:ln w="19050" cmpd="sng">
            <a:solidFill>
              <a:schemeClr val="tx1"/>
            </a:solidFill>
          </a:ln>
        </p:spPr>
      </p:pic>
    </p:spTree>
    <p:extLst>
      <p:ext uri="{BB962C8B-B14F-4D97-AF65-F5344CB8AC3E}">
        <p14:creationId xmlns:p14="http://schemas.microsoft.com/office/powerpoint/2010/main" val="1743634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349" y="467669"/>
            <a:ext cx="8787301" cy="5892063"/>
          </a:xfrm>
          <a:prstGeom prst="rect">
            <a:avLst/>
          </a:prstGeom>
        </p:spPr>
      </p:pic>
    </p:spTree>
    <p:extLst>
      <p:ext uri="{BB962C8B-B14F-4D97-AF65-F5344CB8AC3E}">
        <p14:creationId xmlns:p14="http://schemas.microsoft.com/office/powerpoint/2010/main" val="8318342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9142" y="806231"/>
            <a:ext cx="5180508" cy="461665"/>
          </a:xfrm>
          <a:prstGeom prst="rect">
            <a:avLst/>
          </a:prstGeom>
          <a:noFill/>
        </p:spPr>
        <p:txBody>
          <a:bodyPr wrap="square" rtlCol="0">
            <a:spAutoFit/>
          </a:bodyPr>
          <a:lstStyle/>
          <a:p>
            <a:r>
              <a:rPr lang="en-US" sz="2400" dirty="0"/>
              <a:t>El </a:t>
            </a:r>
            <a:r>
              <a:rPr lang="en-US" sz="2400" dirty="0" err="1"/>
              <a:t>Lissitzky</a:t>
            </a:r>
            <a:r>
              <a:rPr lang="en-US" sz="2400" dirty="0"/>
              <a:t>: </a:t>
            </a:r>
          </a:p>
        </p:txBody>
      </p:sp>
      <p:pic>
        <p:nvPicPr>
          <p:cNvPr id="2" name="Picture 1" descr="El-Lissitzky-and-Hans-Arp_Kunstimen_192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9310" y="1639311"/>
            <a:ext cx="4122232" cy="4603270"/>
          </a:xfrm>
          <a:prstGeom prst="rect">
            <a:avLst/>
          </a:prstGeom>
        </p:spPr>
      </p:pic>
    </p:spTree>
    <p:extLst>
      <p:ext uri="{BB962C8B-B14F-4D97-AF65-F5344CB8AC3E}">
        <p14:creationId xmlns:p14="http://schemas.microsoft.com/office/powerpoint/2010/main" val="2609823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9142" y="806231"/>
            <a:ext cx="5180508" cy="461665"/>
          </a:xfrm>
          <a:prstGeom prst="rect">
            <a:avLst/>
          </a:prstGeom>
          <a:noFill/>
        </p:spPr>
        <p:txBody>
          <a:bodyPr wrap="square" rtlCol="0">
            <a:spAutoFit/>
          </a:bodyPr>
          <a:lstStyle/>
          <a:p>
            <a:r>
              <a:rPr lang="en-US" sz="2400" dirty="0"/>
              <a:t>Dadaism</a:t>
            </a:r>
          </a:p>
        </p:txBody>
      </p:sp>
      <p:pic>
        <p:nvPicPr>
          <p:cNvPr id="2" name="Picture 1" descr="El Lissitzky ProunRoom192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3940" y="1707370"/>
            <a:ext cx="4825709" cy="4294881"/>
          </a:xfrm>
          <a:prstGeom prst="rect">
            <a:avLst/>
          </a:prstGeom>
        </p:spPr>
      </p:pic>
    </p:spTree>
    <p:extLst>
      <p:ext uri="{BB962C8B-B14F-4D97-AF65-F5344CB8AC3E}">
        <p14:creationId xmlns:p14="http://schemas.microsoft.com/office/powerpoint/2010/main" val="5067722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18007" y="859671"/>
            <a:ext cx="5180508" cy="3170099"/>
          </a:xfrm>
          <a:prstGeom prst="rect">
            <a:avLst/>
          </a:prstGeom>
          <a:noFill/>
        </p:spPr>
        <p:txBody>
          <a:bodyPr wrap="square" rtlCol="0">
            <a:spAutoFit/>
          </a:bodyPr>
          <a:lstStyle/>
          <a:p>
            <a:r>
              <a:rPr lang="en-US" sz="3200" b="1" dirty="0">
                <a:solidFill>
                  <a:srgbClr val="FF0000"/>
                </a:solidFill>
              </a:rPr>
              <a:t>Alexander </a:t>
            </a:r>
            <a:r>
              <a:rPr lang="en-US" sz="3200" b="1" dirty="0" err="1">
                <a:solidFill>
                  <a:srgbClr val="FF0000"/>
                </a:solidFill>
              </a:rPr>
              <a:t>Rodchenko</a:t>
            </a:r>
            <a:endParaRPr lang="en-US" sz="3200" b="1" dirty="0">
              <a:solidFill>
                <a:srgbClr val="FF0000"/>
              </a:solidFill>
            </a:endParaRPr>
          </a:p>
          <a:p>
            <a:r>
              <a:rPr lang="en-US" sz="2400" dirty="0" err="1"/>
              <a:t>Rodchenko</a:t>
            </a:r>
            <a:r>
              <a:rPr lang="en-US" sz="2400" dirty="0"/>
              <a:t> was born in </a:t>
            </a:r>
            <a:r>
              <a:rPr lang="en-US" sz="2400" dirty="0">
                <a:hlinkClick r:id="rId2" tooltip="Saint Petersburg"/>
              </a:rPr>
              <a:t>St. Petersburg</a:t>
            </a:r>
            <a:r>
              <a:rPr lang="en-US" sz="2400" dirty="0"/>
              <a:t> to a working-class family who moved to </a:t>
            </a:r>
            <a:r>
              <a:rPr lang="en-US" sz="2400" dirty="0">
                <a:hlinkClick r:id="rId3" tooltip="Kazan"/>
              </a:rPr>
              <a:t>Kazan</a:t>
            </a:r>
            <a:r>
              <a:rPr lang="en-US" sz="2400" dirty="0"/>
              <a:t> after the death of his father, in 1909.</a:t>
            </a:r>
            <a:r>
              <a:rPr lang="en-US" sz="2400" baseline="30000" dirty="0">
                <a:hlinkClick r:id="rId4"/>
              </a:rPr>
              <a:t>[1]</a:t>
            </a:r>
            <a:r>
              <a:rPr lang="en-US" sz="2400" dirty="0"/>
              <a:t> He become an artist without having had any exposure to the art world, drawing much inspiration from art magazines. </a:t>
            </a:r>
          </a:p>
        </p:txBody>
      </p:sp>
      <p:pic>
        <p:nvPicPr>
          <p:cNvPr id="2" name="Picture 1" descr="28-alexander-rodchenko-29020w.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028" y="859671"/>
            <a:ext cx="2111132" cy="2111132"/>
          </a:xfrm>
          <a:prstGeom prst="rect">
            <a:avLst/>
          </a:prstGeom>
        </p:spPr>
      </p:pic>
    </p:spTree>
    <p:extLst>
      <p:ext uri="{BB962C8B-B14F-4D97-AF65-F5344CB8AC3E}">
        <p14:creationId xmlns:p14="http://schemas.microsoft.com/office/powerpoint/2010/main" val="12022563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7642" y="806231"/>
            <a:ext cx="6625406" cy="1323439"/>
          </a:xfrm>
          <a:prstGeom prst="rect">
            <a:avLst/>
          </a:prstGeom>
          <a:noFill/>
        </p:spPr>
        <p:txBody>
          <a:bodyPr wrap="square" rtlCol="0">
            <a:spAutoFit/>
          </a:bodyPr>
          <a:lstStyle/>
          <a:p>
            <a:r>
              <a:rPr lang="en-US" sz="3200" b="1" dirty="0">
                <a:solidFill>
                  <a:srgbClr val="FF0000"/>
                </a:solidFill>
              </a:rPr>
              <a:t>Alexander </a:t>
            </a:r>
            <a:r>
              <a:rPr lang="en-US" sz="3200" b="1" dirty="0" err="1">
                <a:solidFill>
                  <a:srgbClr val="FF0000"/>
                </a:solidFill>
              </a:rPr>
              <a:t>Rodchenko</a:t>
            </a:r>
            <a:endParaRPr lang="en-US" sz="3200" b="1" dirty="0">
              <a:solidFill>
                <a:srgbClr val="FF0000"/>
              </a:solidFill>
            </a:endParaRPr>
          </a:p>
          <a:p>
            <a:br>
              <a:rPr lang="en-US" sz="2400" dirty="0"/>
            </a:br>
            <a:r>
              <a:rPr lang="en-US" sz="2400" dirty="0"/>
              <a:t>Russian Constructivism</a:t>
            </a:r>
          </a:p>
        </p:txBody>
      </p:sp>
      <p:pic>
        <p:nvPicPr>
          <p:cNvPr id="3" name="Picture 2" descr="0246ded11dc6a27f0eda9f6bf7fb217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53540" y="1459708"/>
            <a:ext cx="2942000" cy="4254959"/>
          </a:xfrm>
          <a:prstGeom prst="rect">
            <a:avLst/>
          </a:prstGeom>
        </p:spPr>
      </p:pic>
    </p:spTree>
    <p:extLst>
      <p:ext uri="{BB962C8B-B14F-4D97-AF65-F5344CB8AC3E}">
        <p14:creationId xmlns:p14="http://schemas.microsoft.com/office/powerpoint/2010/main" val="10149147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7642" y="806231"/>
            <a:ext cx="6625406" cy="1323439"/>
          </a:xfrm>
          <a:prstGeom prst="rect">
            <a:avLst/>
          </a:prstGeom>
          <a:noFill/>
        </p:spPr>
        <p:txBody>
          <a:bodyPr wrap="square" rtlCol="0">
            <a:spAutoFit/>
          </a:bodyPr>
          <a:lstStyle/>
          <a:p>
            <a:r>
              <a:rPr lang="en-US" sz="3200" b="1" dirty="0">
                <a:solidFill>
                  <a:srgbClr val="FF0000"/>
                </a:solidFill>
              </a:rPr>
              <a:t>Alexander </a:t>
            </a:r>
            <a:r>
              <a:rPr lang="en-US" sz="3200" b="1" dirty="0" err="1">
                <a:solidFill>
                  <a:srgbClr val="FF0000"/>
                </a:solidFill>
              </a:rPr>
              <a:t>Rodchenko</a:t>
            </a:r>
            <a:endParaRPr lang="en-US" sz="3200" b="1" dirty="0">
              <a:solidFill>
                <a:srgbClr val="FF0000"/>
              </a:solidFill>
            </a:endParaRPr>
          </a:p>
          <a:p>
            <a:br>
              <a:rPr lang="en-US" sz="2400" dirty="0"/>
            </a:br>
            <a:r>
              <a:rPr lang="en-US" sz="2400" dirty="0"/>
              <a:t>Russian Constructivism</a:t>
            </a:r>
          </a:p>
        </p:txBody>
      </p:sp>
      <p:pic>
        <p:nvPicPr>
          <p:cNvPr id="2" name="Picture 1" descr="AP1547-russian-poster-alexander-rodchenko-1920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57918" y="1371497"/>
            <a:ext cx="3356444" cy="4486447"/>
          </a:xfrm>
          <a:prstGeom prst="rect">
            <a:avLst/>
          </a:prstGeom>
        </p:spPr>
      </p:pic>
    </p:spTree>
    <p:extLst>
      <p:ext uri="{BB962C8B-B14F-4D97-AF65-F5344CB8AC3E}">
        <p14:creationId xmlns:p14="http://schemas.microsoft.com/office/powerpoint/2010/main" val="34307621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7642" y="806231"/>
            <a:ext cx="6625406" cy="1323439"/>
          </a:xfrm>
          <a:prstGeom prst="rect">
            <a:avLst/>
          </a:prstGeom>
          <a:noFill/>
        </p:spPr>
        <p:txBody>
          <a:bodyPr wrap="square" rtlCol="0">
            <a:spAutoFit/>
          </a:bodyPr>
          <a:lstStyle/>
          <a:p>
            <a:r>
              <a:rPr lang="en-US" sz="3200" b="1" dirty="0">
                <a:solidFill>
                  <a:srgbClr val="FF0000"/>
                </a:solidFill>
              </a:rPr>
              <a:t>Alexander </a:t>
            </a:r>
            <a:r>
              <a:rPr lang="en-US" sz="3200" b="1" dirty="0" err="1">
                <a:solidFill>
                  <a:srgbClr val="FF0000"/>
                </a:solidFill>
              </a:rPr>
              <a:t>Rodchenko</a:t>
            </a:r>
            <a:endParaRPr lang="en-US" sz="3200" b="1" dirty="0">
              <a:solidFill>
                <a:srgbClr val="FF0000"/>
              </a:solidFill>
            </a:endParaRPr>
          </a:p>
          <a:p>
            <a:br>
              <a:rPr lang="en-US" sz="2400" dirty="0"/>
            </a:br>
            <a:r>
              <a:rPr lang="en-US" sz="2400" dirty="0"/>
              <a:t>Russian Constructivism</a:t>
            </a:r>
          </a:p>
        </p:txBody>
      </p:sp>
      <p:pic>
        <p:nvPicPr>
          <p:cNvPr id="2" name="Picture 1" descr="ua-cartel-de-propaganda-rodchenko-1924-litografi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5367" y="2427602"/>
            <a:ext cx="5477256" cy="3817620"/>
          </a:xfrm>
          <a:prstGeom prst="rect">
            <a:avLst/>
          </a:prstGeom>
        </p:spPr>
      </p:pic>
    </p:spTree>
    <p:extLst>
      <p:ext uri="{BB962C8B-B14F-4D97-AF65-F5344CB8AC3E}">
        <p14:creationId xmlns:p14="http://schemas.microsoft.com/office/powerpoint/2010/main" val="40466747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6378" y="806231"/>
            <a:ext cx="4636669" cy="4278094"/>
          </a:xfrm>
          <a:prstGeom prst="rect">
            <a:avLst/>
          </a:prstGeom>
          <a:noFill/>
        </p:spPr>
        <p:txBody>
          <a:bodyPr wrap="square" rtlCol="0">
            <a:spAutoFit/>
          </a:bodyPr>
          <a:lstStyle/>
          <a:p>
            <a:r>
              <a:rPr lang="en-US" sz="3200" b="1" dirty="0">
                <a:solidFill>
                  <a:srgbClr val="FF0000"/>
                </a:solidFill>
              </a:rPr>
              <a:t>Piet Mondrian</a:t>
            </a:r>
          </a:p>
          <a:p>
            <a:endParaRPr lang="en-US" sz="2400" dirty="0"/>
          </a:p>
          <a:p>
            <a:r>
              <a:rPr lang="en-US" sz="2400" b="1" dirty="0"/>
              <a:t>Pieter </a:t>
            </a:r>
            <a:r>
              <a:rPr lang="en-US" sz="2400" b="1" dirty="0" err="1"/>
              <a:t>Cornelis</a:t>
            </a:r>
            <a:r>
              <a:rPr lang="en-US" sz="2400" dirty="0"/>
              <a:t> "</a:t>
            </a:r>
            <a:r>
              <a:rPr lang="en-US" sz="2400" b="1" dirty="0"/>
              <a:t>Piet</a:t>
            </a:r>
            <a:r>
              <a:rPr lang="en-US" sz="2400" dirty="0"/>
              <a:t>" </a:t>
            </a:r>
            <a:r>
              <a:rPr lang="en-US" sz="2400" b="1" dirty="0" err="1"/>
              <a:t>Mondriaan</a:t>
            </a:r>
            <a:r>
              <a:rPr lang="en-US" sz="2400" b="1" dirty="0"/>
              <a:t> </a:t>
            </a:r>
            <a:r>
              <a:rPr lang="en-US" sz="2400" dirty="0"/>
              <a:t>March 7, 1872 – February 1, 1944), was a Dutch </a:t>
            </a:r>
            <a:r>
              <a:rPr lang="en-US" sz="2400" dirty="0">
                <a:hlinkClick r:id="rId2" tooltip="Painting"/>
              </a:rPr>
              <a:t>painter</a:t>
            </a:r>
            <a:r>
              <a:rPr lang="en-US" sz="2400" dirty="0"/>
              <a:t>.</a:t>
            </a:r>
          </a:p>
          <a:p>
            <a:r>
              <a:rPr lang="en-US" sz="2400" dirty="0"/>
              <a:t>He was a contributor to the De </a:t>
            </a:r>
            <a:r>
              <a:rPr lang="en-US" sz="2400" dirty="0" err="1"/>
              <a:t>Stijl</a:t>
            </a:r>
            <a:r>
              <a:rPr lang="en-US" sz="2400" dirty="0"/>
              <a:t> art movement and group, which was founded by Theo van </a:t>
            </a:r>
            <a:r>
              <a:rPr lang="en-US" sz="2400" dirty="0" err="1"/>
              <a:t>Doesburg</a:t>
            </a:r>
            <a:r>
              <a:rPr lang="en-US" sz="2400" dirty="0"/>
              <a:t> </a:t>
            </a:r>
            <a:r>
              <a:rPr lang="en-US" sz="2400" dirty="0" err="1"/>
              <a:t>int</a:t>
            </a:r>
            <a:r>
              <a:rPr lang="en-US" sz="2400" dirty="0"/>
              <a:t> the Netherlands. He evolved a </a:t>
            </a:r>
            <a:r>
              <a:rPr lang="en-US" sz="2400" dirty="0">
                <a:hlinkClick r:id="rId3" tooltip="Representation (arts)"/>
              </a:rPr>
              <a:t>non-representational</a:t>
            </a:r>
            <a:r>
              <a:rPr lang="en-US" sz="2400" dirty="0"/>
              <a:t> form which he termed </a:t>
            </a:r>
            <a:r>
              <a:rPr lang="en-US" sz="2400" dirty="0">
                <a:hlinkClick r:id="rId4" tooltip="De Stijl"/>
              </a:rPr>
              <a:t>neoplasticism</a:t>
            </a:r>
            <a:r>
              <a:rPr lang="en-US" sz="2400" dirty="0"/>
              <a:t>. </a:t>
            </a:r>
          </a:p>
        </p:txBody>
      </p:sp>
      <p:pic>
        <p:nvPicPr>
          <p:cNvPr id="2" name="Picture 1" descr="mondrian.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3371" y="1068528"/>
            <a:ext cx="2759792" cy="2573100"/>
          </a:xfrm>
          <a:prstGeom prst="rect">
            <a:avLst/>
          </a:prstGeom>
        </p:spPr>
      </p:pic>
    </p:spTree>
    <p:extLst>
      <p:ext uri="{BB962C8B-B14F-4D97-AF65-F5344CB8AC3E}">
        <p14:creationId xmlns:p14="http://schemas.microsoft.com/office/powerpoint/2010/main" val="19311107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4272" y="806231"/>
            <a:ext cx="7008776" cy="1323439"/>
          </a:xfrm>
          <a:prstGeom prst="rect">
            <a:avLst/>
          </a:prstGeom>
          <a:noFill/>
        </p:spPr>
        <p:txBody>
          <a:bodyPr wrap="square" rtlCol="0">
            <a:spAutoFit/>
          </a:bodyPr>
          <a:lstStyle/>
          <a:p>
            <a:r>
              <a:rPr lang="en-US" sz="3200" b="1" dirty="0">
                <a:solidFill>
                  <a:srgbClr val="FF0000"/>
                </a:solidFill>
              </a:rPr>
              <a:t>Piet Mondrian</a:t>
            </a:r>
          </a:p>
          <a:p>
            <a:endParaRPr lang="en-US" sz="2400" dirty="0"/>
          </a:p>
          <a:p>
            <a:r>
              <a:rPr lang="en-US" sz="2400" i="1" dirty="0"/>
              <a:t>Composition in Red, Blue and Yellow </a:t>
            </a:r>
            <a:r>
              <a:rPr lang="en-US" sz="2400" dirty="0"/>
              <a:t>(1930)</a:t>
            </a:r>
          </a:p>
        </p:txBody>
      </p:sp>
      <p:pic>
        <p:nvPicPr>
          <p:cNvPr id="4" name="Picture 3" descr="mondrian_2-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18000" y="2129670"/>
            <a:ext cx="4318000" cy="4318000"/>
          </a:xfrm>
          <a:prstGeom prst="rect">
            <a:avLst/>
          </a:prstGeom>
        </p:spPr>
      </p:pic>
    </p:spTree>
    <p:extLst>
      <p:ext uri="{BB962C8B-B14F-4D97-AF65-F5344CB8AC3E}">
        <p14:creationId xmlns:p14="http://schemas.microsoft.com/office/powerpoint/2010/main" val="9190695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0521" y="501431"/>
            <a:ext cx="5180508" cy="6124754"/>
          </a:xfrm>
          <a:prstGeom prst="rect">
            <a:avLst/>
          </a:prstGeom>
          <a:noFill/>
        </p:spPr>
        <p:txBody>
          <a:bodyPr wrap="square" rtlCol="0">
            <a:spAutoFit/>
          </a:bodyPr>
          <a:lstStyle/>
          <a:p>
            <a:r>
              <a:rPr lang="en-US" sz="3200" b="1" dirty="0">
                <a:solidFill>
                  <a:srgbClr val="FF0000"/>
                </a:solidFill>
              </a:rPr>
              <a:t>Laszlo Moholy-Nagy</a:t>
            </a:r>
          </a:p>
          <a:p>
            <a:endParaRPr lang="en-US" sz="2400" dirty="0"/>
          </a:p>
          <a:p>
            <a:r>
              <a:rPr lang="en-US" sz="2400" dirty="0"/>
              <a:t>Moholy-Nagy was born </a:t>
            </a:r>
            <a:r>
              <a:rPr lang="en-US" sz="2400" dirty="0" err="1"/>
              <a:t>László</a:t>
            </a:r>
            <a:r>
              <a:rPr lang="en-US" sz="2400" dirty="0"/>
              <a:t> </a:t>
            </a:r>
            <a:r>
              <a:rPr lang="en-US" sz="2400" dirty="0" err="1"/>
              <a:t>Weisz</a:t>
            </a:r>
            <a:r>
              <a:rPr lang="en-US" sz="2400" dirty="0"/>
              <a:t> in </a:t>
            </a:r>
            <a:r>
              <a:rPr lang="en-US" sz="2400" dirty="0">
                <a:hlinkClick r:id="rId2" tooltip="Bácsborsód"/>
              </a:rPr>
              <a:t>Bácsborsód</a:t>
            </a:r>
            <a:r>
              <a:rPr lang="en-US" sz="2400" dirty="0"/>
              <a:t> to a </a:t>
            </a:r>
            <a:r>
              <a:rPr lang="en-US" sz="2400" dirty="0">
                <a:hlinkClick r:id="rId3" tooltip="History of the Jews in Hungary"/>
              </a:rPr>
              <a:t>Jewish-Hungarian</a:t>
            </a:r>
            <a:r>
              <a:rPr lang="en-US" sz="2400" dirty="0"/>
              <a:t> family.</a:t>
            </a:r>
            <a:r>
              <a:rPr lang="en-US" sz="2400" baseline="30000" dirty="0">
                <a:hlinkClick r:id="rId4"/>
              </a:rPr>
              <a:t>[2]</a:t>
            </a:r>
            <a:r>
              <a:rPr lang="en-US" sz="2400" dirty="0"/>
              <a:t> His cousin was the conductor Sir </a:t>
            </a:r>
            <a:r>
              <a:rPr lang="en-US" sz="2400" dirty="0">
                <a:hlinkClick r:id="rId5" tooltip="Georg Solti"/>
              </a:rPr>
              <a:t>Georg Solti</a:t>
            </a:r>
            <a:r>
              <a:rPr lang="en-US" sz="2400" dirty="0"/>
              <a:t>. He attended Gymnasium (academic high school) in the city of </a:t>
            </a:r>
            <a:r>
              <a:rPr lang="en-US" sz="2400" dirty="0">
                <a:hlinkClick r:id="rId6" tooltip="Szeged"/>
              </a:rPr>
              <a:t>Szeged</a:t>
            </a:r>
            <a:r>
              <a:rPr lang="en-US" sz="2400" dirty="0"/>
              <a:t>. He changed his German-Jewish surname to the Magyar surname of his mother's Christian lawyer friend </a:t>
            </a:r>
            <a:r>
              <a:rPr lang="en-US" sz="2400" dirty="0">
                <a:hlinkClick r:id="rId7" tooltip="Nagy"/>
              </a:rPr>
              <a:t>Nagy</a:t>
            </a:r>
            <a:r>
              <a:rPr lang="en-US" sz="2400" dirty="0"/>
              <a:t>, who supported the family and helped raise Moholy-Nagy and his brothers when their Jewish father, </a:t>
            </a:r>
            <a:r>
              <a:rPr lang="en-US" sz="2400" dirty="0" err="1"/>
              <a:t>Lipót</a:t>
            </a:r>
            <a:r>
              <a:rPr lang="en-US" sz="2400" dirty="0"/>
              <a:t> </a:t>
            </a:r>
            <a:r>
              <a:rPr lang="en-US" sz="2400" dirty="0" err="1"/>
              <a:t>Weisz</a:t>
            </a:r>
            <a:r>
              <a:rPr lang="en-US" sz="2400" dirty="0"/>
              <a:t> left the family. Later, he added “</a:t>
            </a:r>
            <a:r>
              <a:rPr lang="en-US" sz="2400" dirty="0" err="1"/>
              <a:t>Moholy</a:t>
            </a:r>
            <a:r>
              <a:rPr lang="en-US" sz="2400" dirty="0"/>
              <a:t>” ("from </a:t>
            </a:r>
            <a:r>
              <a:rPr lang="en-US" sz="2400" dirty="0" err="1"/>
              <a:t>Mohol</a:t>
            </a:r>
            <a:r>
              <a:rPr lang="en-US" sz="2400" dirty="0"/>
              <a:t>") to his surname.</a:t>
            </a:r>
          </a:p>
        </p:txBody>
      </p:sp>
      <p:pic>
        <p:nvPicPr>
          <p:cNvPr id="2" name="Picture 1" descr="bio_moholy_nagy_laszlo.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40267" y="501431"/>
            <a:ext cx="2442273" cy="3340100"/>
          </a:xfrm>
          <a:prstGeom prst="rect">
            <a:avLst/>
          </a:prstGeom>
        </p:spPr>
      </p:pic>
    </p:spTree>
    <p:extLst>
      <p:ext uri="{BB962C8B-B14F-4D97-AF65-F5344CB8AC3E}">
        <p14:creationId xmlns:p14="http://schemas.microsoft.com/office/powerpoint/2010/main" val="12859886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5721" y="1028007"/>
            <a:ext cx="5180508" cy="1323439"/>
          </a:xfrm>
          <a:prstGeom prst="rect">
            <a:avLst/>
          </a:prstGeom>
          <a:noFill/>
        </p:spPr>
        <p:txBody>
          <a:bodyPr wrap="square" rtlCol="0">
            <a:spAutoFit/>
          </a:bodyPr>
          <a:lstStyle/>
          <a:p>
            <a:r>
              <a:rPr lang="en-US" sz="3200" b="1" dirty="0" err="1">
                <a:solidFill>
                  <a:srgbClr val="FF0000"/>
                </a:solidFill>
              </a:rPr>
              <a:t>Laslo</a:t>
            </a:r>
            <a:r>
              <a:rPr lang="en-US" sz="3200" b="1" dirty="0">
                <a:solidFill>
                  <a:srgbClr val="FF0000"/>
                </a:solidFill>
              </a:rPr>
              <a:t> Moholy-Nagy</a:t>
            </a:r>
          </a:p>
          <a:p>
            <a:endParaRPr lang="en-US" sz="2400" dirty="0"/>
          </a:p>
          <a:p>
            <a:r>
              <a:rPr lang="en-US" sz="2400" dirty="0"/>
              <a:t>Russian </a:t>
            </a:r>
            <a:r>
              <a:rPr lang="en-US" sz="2400" dirty="0" err="1"/>
              <a:t>Stenburg</a:t>
            </a:r>
            <a:r>
              <a:rPr lang="en-US" sz="2400" dirty="0"/>
              <a:t> Bros.</a:t>
            </a:r>
          </a:p>
        </p:txBody>
      </p:sp>
      <p:pic>
        <p:nvPicPr>
          <p:cNvPr id="3" name="Picture 2" descr="258px-Moholy-Nagy_Laszlo_Von_Material_zu_Architektu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78026" y="1028007"/>
            <a:ext cx="3276600" cy="4508500"/>
          </a:xfrm>
          <a:prstGeom prst="rect">
            <a:avLst/>
          </a:prstGeom>
        </p:spPr>
      </p:pic>
    </p:spTree>
    <p:extLst>
      <p:ext uri="{BB962C8B-B14F-4D97-AF65-F5344CB8AC3E}">
        <p14:creationId xmlns:p14="http://schemas.microsoft.com/office/powerpoint/2010/main" val="603210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9072" y="2662112"/>
            <a:ext cx="5431701" cy="1569660"/>
          </a:xfrm>
          <a:prstGeom prst="rect">
            <a:avLst/>
          </a:prstGeom>
          <a:noFill/>
        </p:spPr>
        <p:txBody>
          <a:bodyPr wrap="square" rtlCol="0">
            <a:spAutoFit/>
          </a:bodyPr>
          <a:lstStyle/>
          <a:p>
            <a:r>
              <a:rPr lang="en-US" sz="4800" dirty="0">
                <a:latin typeface="Arial"/>
              </a:rPr>
              <a:t>European Art Nouveau Artists</a:t>
            </a:r>
          </a:p>
        </p:txBody>
      </p:sp>
    </p:spTree>
    <p:extLst>
      <p:ext uri="{BB962C8B-B14F-4D97-AF65-F5344CB8AC3E}">
        <p14:creationId xmlns:p14="http://schemas.microsoft.com/office/powerpoint/2010/main" val="23472810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13122" y="889358"/>
            <a:ext cx="5180508" cy="1323439"/>
          </a:xfrm>
          <a:prstGeom prst="rect">
            <a:avLst/>
          </a:prstGeom>
          <a:noFill/>
        </p:spPr>
        <p:txBody>
          <a:bodyPr wrap="square" rtlCol="0">
            <a:spAutoFit/>
          </a:bodyPr>
          <a:lstStyle/>
          <a:p>
            <a:r>
              <a:rPr lang="en-US" sz="3200" b="1" dirty="0" err="1">
                <a:solidFill>
                  <a:srgbClr val="FF0000"/>
                </a:solidFill>
              </a:rPr>
              <a:t>Laslo</a:t>
            </a:r>
            <a:r>
              <a:rPr lang="en-US" sz="3200" b="1" dirty="0">
                <a:solidFill>
                  <a:srgbClr val="FF0000"/>
                </a:solidFill>
              </a:rPr>
              <a:t> Moholy-Nagy</a:t>
            </a:r>
          </a:p>
          <a:p>
            <a:endParaRPr lang="en-US" sz="2400" dirty="0"/>
          </a:p>
          <a:p>
            <a:r>
              <a:rPr lang="en-US" sz="2400" dirty="0"/>
              <a:t>Russian </a:t>
            </a:r>
            <a:r>
              <a:rPr lang="en-US" sz="2400" dirty="0" err="1"/>
              <a:t>Stenburg</a:t>
            </a:r>
            <a:r>
              <a:rPr lang="en-US" sz="2400" dirty="0"/>
              <a:t> Bros.</a:t>
            </a:r>
          </a:p>
        </p:txBody>
      </p:sp>
      <p:pic>
        <p:nvPicPr>
          <p:cNvPr id="2" name="Picture 1" descr="16-713169723121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96900"/>
            <a:ext cx="4876800" cy="6261100"/>
          </a:xfrm>
          <a:prstGeom prst="rect">
            <a:avLst/>
          </a:prstGeom>
        </p:spPr>
      </p:pic>
    </p:spTree>
    <p:extLst>
      <p:ext uri="{BB962C8B-B14F-4D97-AF65-F5344CB8AC3E}">
        <p14:creationId xmlns:p14="http://schemas.microsoft.com/office/powerpoint/2010/main" val="14750368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90213" y="832044"/>
            <a:ext cx="5180508" cy="1323439"/>
          </a:xfrm>
          <a:prstGeom prst="rect">
            <a:avLst/>
          </a:prstGeom>
          <a:noFill/>
        </p:spPr>
        <p:txBody>
          <a:bodyPr wrap="square" rtlCol="0">
            <a:spAutoFit/>
          </a:bodyPr>
          <a:lstStyle/>
          <a:p>
            <a:r>
              <a:rPr lang="en-US" sz="3200" b="1" dirty="0" err="1">
                <a:solidFill>
                  <a:srgbClr val="FF0000"/>
                </a:solidFill>
              </a:rPr>
              <a:t>Laslo</a:t>
            </a:r>
            <a:r>
              <a:rPr lang="en-US" sz="3200" b="1" dirty="0">
                <a:solidFill>
                  <a:srgbClr val="FF0000"/>
                </a:solidFill>
              </a:rPr>
              <a:t> Moholy-Nagy</a:t>
            </a:r>
          </a:p>
          <a:p>
            <a:endParaRPr lang="en-US" sz="2400" dirty="0"/>
          </a:p>
          <a:p>
            <a:r>
              <a:rPr lang="en-US" sz="2400" dirty="0"/>
              <a:t>Russian </a:t>
            </a:r>
            <a:r>
              <a:rPr lang="en-US" sz="2400" dirty="0" err="1"/>
              <a:t>Stenburg</a:t>
            </a:r>
            <a:r>
              <a:rPr lang="en-US" sz="2400" dirty="0"/>
              <a:t> Bros.</a:t>
            </a:r>
          </a:p>
        </p:txBody>
      </p:sp>
      <p:pic>
        <p:nvPicPr>
          <p:cNvPr id="2" name="Picture 1" descr="1102-13EC3DDAE5978FE7BDC.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7215" y="832044"/>
            <a:ext cx="4279900" cy="5715000"/>
          </a:xfrm>
          <a:prstGeom prst="rect">
            <a:avLst/>
          </a:prstGeom>
        </p:spPr>
      </p:pic>
    </p:spTree>
    <p:extLst>
      <p:ext uri="{BB962C8B-B14F-4D97-AF65-F5344CB8AC3E}">
        <p14:creationId xmlns:p14="http://schemas.microsoft.com/office/powerpoint/2010/main" val="30706325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63492" y="1304995"/>
            <a:ext cx="5180508" cy="1323439"/>
          </a:xfrm>
          <a:prstGeom prst="rect">
            <a:avLst/>
          </a:prstGeom>
          <a:noFill/>
        </p:spPr>
        <p:txBody>
          <a:bodyPr wrap="square" rtlCol="0">
            <a:spAutoFit/>
          </a:bodyPr>
          <a:lstStyle/>
          <a:p>
            <a:r>
              <a:rPr lang="en-US" sz="3200" b="1" dirty="0" err="1">
                <a:solidFill>
                  <a:srgbClr val="FF0000"/>
                </a:solidFill>
              </a:rPr>
              <a:t>Laslo</a:t>
            </a:r>
            <a:r>
              <a:rPr lang="en-US" sz="3200" b="1" dirty="0">
                <a:solidFill>
                  <a:srgbClr val="FF0000"/>
                </a:solidFill>
              </a:rPr>
              <a:t> Moholy-Nagy</a:t>
            </a:r>
          </a:p>
          <a:p>
            <a:endParaRPr lang="en-US" sz="2400" dirty="0"/>
          </a:p>
          <a:p>
            <a:r>
              <a:rPr lang="en-US" sz="2400" dirty="0"/>
              <a:t>Russian </a:t>
            </a:r>
            <a:r>
              <a:rPr lang="en-US" sz="2400" dirty="0" err="1"/>
              <a:t>Stenburg</a:t>
            </a:r>
            <a:r>
              <a:rPr lang="en-US" sz="2400" dirty="0"/>
              <a:t> Bros.</a:t>
            </a:r>
          </a:p>
        </p:txBody>
      </p:sp>
      <p:pic>
        <p:nvPicPr>
          <p:cNvPr id="2" name="Picture 1" descr="lc3a1szlc3b3-moholy-nagy-bauhaus-books-no-5-22neoplasticism22-by-piet-mondrian-192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297" y="1451327"/>
            <a:ext cx="3108960" cy="3901440"/>
          </a:xfrm>
          <a:prstGeom prst="rect">
            <a:avLst/>
          </a:prstGeom>
        </p:spPr>
      </p:pic>
    </p:spTree>
    <p:extLst>
      <p:ext uri="{BB962C8B-B14F-4D97-AF65-F5344CB8AC3E}">
        <p14:creationId xmlns:p14="http://schemas.microsoft.com/office/powerpoint/2010/main" val="5347042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82540" y="806231"/>
            <a:ext cx="5180508" cy="1323439"/>
          </a:xfrm>
          <a:prstGeom prst="rect">
            <a:avLst/>
          </a:prstGeom>
          <a:noFill/>
        </p:spPr>
        <p:txBody>
          <a:bodyPr wrap="square" rtlCol="0">
            <a:spAutoFit/>
          </a:bodyPr>
          <a:lstStyle/>
          <a:p>
            <a:r>
              <a:rPr lang="en-US" sz="3200" b="1" dirty="0" err="1">
                <a:solidFill>
                  <a:srgbClr val="FF0000"/>
                </a:solidFill>
              </a:rPr>
              <a:t>Laslo</a:t>
            </a:r>
            <a:r>
              <a:rPr lang="en-US" sz="3200" b="1" dirty="0">
                <a:solidFill>
                  <a:srgbClr val="FF0000"/>
                </a:solidFill>
              </a:rPr>
              <a:t> Moholy-Nagy</a:t>
            </a:r>
          </a:p>
          <a:p>
            <a:endParaRPr lang="en-US" sz="2400" dirty="0"/>
          </a:p>
          <a:p>
            <a:r>
              <a:rPr lang="en-US" sz="2400" dirty="0"/>
              <a:t>Russian </a:t>
            </a:r>
            <a:r>
              <a:rPr lang="en-US" sz="2400" dirty="0" err="1"/>
              <a:t>Stenburg</a:t>
            </a:r>
            <a:r>
              <a:rPr lang="en-US" sz="2400" dirty="0"/>
              <a:t> Bros.</a:t>
            </a:r>
          </a:p>
        </p:txBody>
      </p:sp>
      <p:pic>
        <p:nvPicPr>
          <p:cNvPr id="3" name="Picture 2" descr="chairs-at-margate-193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0506" y="1728909"/>
            <a:ext cx="6745032" cy="4260612"/>
          </a:xfrm>
          <a:prstGeom prst="rect">
            <a:avLst/>
          </a:prstGeom>
        </p:spPr>
      </p:pic>
    </p:spTree>
    <p:extLst>
      <p:ext uri="{BB962C8B-B14F-4D97-AF65-F5344CB8AC3E}">
        <p14:creationId xmlns:p14="http://schemas.microsoft.com/office/powerpoint/2010/main" val="18491289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7990" y="827590"/>
            <a:ext cx="5180508" cy="4832092"/>
          </a:xfrm>
          <a:prstGeom prst="rect">
            <a:avLst/>
          </a:prstGeom>
          <a:noFill/>
        </p:spPr>
        <p:txBody>
          <a:bodyPr wrap="square" rtlCol="0">
            <a:spAutoFit/>
          </a:bodyPr>
          <a:lstStyle/>
          <a:p>
            <a:r>
              <a:rPr lang="en-US" sz="3200" b="1" dirty="0">
                <a:solidFill>
                  <a:srgbClr val="FF0000"/>
                </a:solidFill>
              </a:rPr>
              <a:t>John </a:t>
            </a:r>
            <a:r>
              <a:rPr lang="en-US" sz="3200" b="1" dirty="0" err="1">
                <a:solidFill>
                  <a:srgbClr val="FF0000"/>
                </a:solidFill>
              </a:rPr>
              <a:t>Heartfield</a:t>
            </a:r>
            <a:endParaRPr lang="en-US" sz="3200" b="1" dirty="0">
              <a:solidFill>
                <a:srgbClr val="FF0000"/>
              </a:solidFill>
            </a:endParaRPr>
          </a:p>
          <a:p>
            <a:endParaRPr lang="en-US" sz="2400" dirty="0"/>
          </a:p>
          <a:p>
            <a:r>
              <a:rPr lang="en-US" b="1" dirty="0"/>
              <a:t>John </a:t>
            </a:r>
            <a:r>
              <a:rPr lang="en-US" b="1" dirty="0" err="1"/>
              <a:t>Heartfield</a:t>
            </a:r>
            <a:r>
              <a:rPr lang="en-US" dirty="0"/>
              <a:t> (born </a:t>
            </a:r>
            <a:r>
              <a:rPr lang="en-US" b="1" dirty="0"/>
              <a:t>Helmut Herzfeld</a:t>
            </a:r>
            <a:r>
              <a:rPr lang="en-US" dirty="0"/>
              <a:t>; 19 June 1891 – 26 April 1968) was an artist. He was a pioneer in the use of art as a political weapon. Some of his photomontages were anti-Nazi and anti-fascist statements. </a:t>
            </a:r>
            <a:r>
              <a:rPr lang="en-US" dirty="0" err="1"/>
              <a:t>Heartfield</a:t>
            </a:r>
            <a:r>
              <a:rPr lang="en-US" dirty="0"/>
              <a:t> also created book jackets for authors such as </a:t>
            </a:r>
            <a:r>
              <a:rPr lang="en-US" dirty="0">
                <a:hlinkClick r:id="rId2" tooltip="Upton Sinclair"/>
              </a:rPr>
              <a:t>Upton Sinclair</a:t>
            </a:r>
            <a:r>
              <a:rPr lang="en-US" dirty="0"/>
              <a:t>, as well as stage sets for such noted playwrights as </a:t>
            </a:r>
            <a:r>
              <a:rPr lang="en-US" dirty="0">
                <a:hlinkClick r:id="rId3" tooltip="Bertolt Brecht"/>
              </a:rPr>
              <a:t>Bertolt Brecht</a:t>
            </a:r>
            <a:r>
              <a:rPr lang="en-US" dirty="0"/>
              <a:t> and </a:t>
            </a:r>
            <a:r>
              <a:rPr lang="en-US" dirty="0">
                <a:hlinkClick r:id="rId4" tooltip="Erwin Piscator"/>
              </a:rPr>
              <a:t>Erwin Piscator</a:t>
            </a:r>
            <a:r>
              <a:rPr lang="en-US" dirty="0"/>
              <a:t>.</a:t>
            </a:r>
          </a:p>
          <a:p>
            <a:endParaRPr lang="en-US" dirty="0"/>
          </a:p>
          <a:p>
            <a:r>
              <a:rPr lang="en-US" dirty="0"/>
              <a:t>John </a:t>
            </a:r>
            <a:r>
              <a:rPr lang="en-US" dirty="0" err="1"/>
              <a:t>Heartfield</a:t>
            </a:r>
            <a:r>
              <a:rPr lang="en-US" dirty="0"/>
              <a:t> (Helmut Herzfeld) was born on 19 June 1891 in </a:t>
            </a:r>
            <a:r>
              <a:rPr lang="en-US" dirty="0">
                <a:hlinkClick r:id="rId5" tooltip="Berlin-Schmargendorf"/>
              </a:rPr>
              <a:t>Berlin-Schmargendorf</a:t>
            </a:r>
            <a:r>
              <a:rPr lang="en-US" dirty="0"/>
              <a:t>. His father was Franz Herzfeld, a socialist writer, and his mother was Alice (née </a:t>
            </a:r>
            <a:r>
              <a:rPr lang="en-US" dirty="0" err="1"/>
              <a:t>Stolzenburg</a:t>
            </a:r>
            <a:r>
              <a:rPr lang="en-US" dirty="0"/>
              <a:t>), a textile worker and political activist..</a:t>
            </a:r>
            <a:r>
              <a:rPr lang="en-US" baseline="30000" dirty="0">
                <a:hlinkClick r:id="rId6"/>
              </a:rPr>
              <a:t>[6]</a:t>
            </a:r>
            <a:endParaRPr lang="en-US" dirty="0"/>
          </a:p>
        </p:txBody>
      </p:sp>
      <p:pic>
        <p:nvPicPr>
          <p:cNvPr id="2" name="Picture 1" descr="john3331.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90789" y="904397"/>
            <a:ext cx="2060448" cy="2493264"/>
          </a:xfrm>
          <a:prstGeom prst="rect">
            <a:avLst/>
          </a:prstGeom>
        </p:spPr>
      </p:pic>
    </p:spTree>
    <p:extLst>
      <p:ext uri="{BB962C8B-B14F-4D97-AF65-F5344CB8AC3E}">
        <p14:creationId xmlns:p14="http://schemas.microsoft.com/office/powerpoint/2010/main" val="4993685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44532" y="246793"/>
            <a:ext cx="5180508" cy="830997"/>
          </a:xfrm>
          <a:prstGeom prst="rect">
            <a:avLst/>
          </a:prstGeom>
          <a:noFill/>
        </p:spPr>
        <p:txBody>
          <a:bodyPr wrap="square" rtlCol="0">
            <a:spAutoFit/>
          </a:bodyPr>
          <a:lstStyle/>
          <a:p>
            <a:r>
              <a:rPr lang="en-US" sz="2400" b="1" dirty="0"/>
              <a:t>The Hitler Salute (AIZ), by John </a:t>
            </a:r>
            <a:r>
              <a:rPr lang="en-US" sz="2400" b="1" dirty="0" err="1"/>
              <a:t>Heartfield</a:t>
            </a:r>
            <a:endParaRPr lang="en-US" sz="2400" b="1" dirty="0"/>
          </a:p>
        </p:txBody>
      </p:sp>
      <p:pic>
        <p:nvPicPr>
          <p:cNvPr id="2" name="Picture 1"/>
          <p:cNvPicPr>
            <a:picLocks noChangeAspect="1"/>
          </p:cNvPicPr>
          <p:nvPr/>
        </p:nvPicPr>
        <p:blipFill>
          <a:blip r:embed="rId2"/>
          <a:stretch>
            <a:fillRect/>
          </a:stretch>
        </p:blipFill>
        <p:spPr>
          <a:xfrm>
            <a:off x="2757874" y="1077790"/>
            <a:ext cx="4067166" cy="5332506"/>
          </a:xfrm>
          <a:prstGeom prst="rect">
            <a:avLst/>
          </a:prstGeom>
        </p:spPr>
      </p:pic>
    </p:spTree>
    <p:extLst>
      <p:ext uri="{BB962C8B-B14F-4D97-AF65-F5344CB8AC3E}">
        <p14:creationId xmlns:p14="http://schemas.microsoft.com/office/powerpoint/2010/main" val="11027716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44532" y="246793"/>
            <a:ext cx="5180508" cy="830997"/>
          </a:xfrm>
          <a:prstGeom prst="rect">
            <a:avLst/>
          </a:prstGeom>
          <a:noFill/>
        </p:spPr>
        <p:txBody>
          <a:bodyPr wrap="square" rtlCol="0">
            <a:spAutoFit/>
          </a:bodyPr>
          <a:lstStyle/>
          <a:p>
            <a:r>
              <a:rPr lang="en-US" sz="2400" dirty="0"/>
              <a:t>This is the Salvation They Bring</a:t>
            </a:r>
            <a:r>
              <a:rPr lang="en-US" sz="2400" b="1" dirty="0"/>
              <a:t>, by John </a:t>
            </a:r>
            <a:r>
              <a:rPr lang="en-US" sz="2400" b="1" dirty="0" err="1"/>
              <a:t>Heartfield</a:t>
            </a:r>
            <a:endParaRPr lang="en-US" sz="2400" b="1" dirty="0"/>
          </a:p>
        </p:txBody>
      </p:sp>
      <p:pic>
        <p:nvPicPr>
          <p:cNvPr id="6" name="Picture 5" descr="this-is-the-salvation-533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02125" y="1438183"/>
            <a:ext cx="3842354" cy="5419817"/>
          </a:xfrm>
          <a:prstGeom prst="rect">
            <a:avLst/>
          </a:prstGeom>
        </p:spPr>
      </p:pic>
    </p:spTree>
    <p:extLst>
      <p:ext uri="{BB962C8B-B14F-4D97-AF65-F5344CB8AC3E}">
        <p14:creationId xmlns:p14="http://schemas.microsoft.com/office/powerpoint/2010/main" val="16143463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h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09734" y="1183138"/>
            <a:ext cx="4184823" cy="5260920"/>
          </a:xfrm>
          <a:prstGeom prst="rect">
            <a:avLst/>
          </a:prstGeom>
        </p:spPr>
      </p:pic>
      <p:sp>
        <p:nvSpPr>
          <p:cNvPr id="7" name="TextBox 6"/>
          <p:cNvSpPr txBox="1"/>
          <p:nvPr/>
        </p:nvSpPr>
        <p:spPr>
          <a:xfrm>
            <a:off x="1644532" y="246793"/>
            <a:ext cx="5180508" cy="830997"/>
          </a:xfrm>
          <a:prstGeom prst="rect">
            <a:avLst/>
          </a:prstGeom>
          <a:noFill/>
        </p:spPr>
        <p:txBody>
          <a:bodyPr wrap="square" rtlCol="0">
            <a:spAutoFit/>
          </a:bodyPr>
          <a:lstStyle/>
          <a:p>
            <a:r>
              <a:rPr lang="en-US" sz="2400" b="1" dirty="0"/>
              <a:t>The new Nazi Church, by John </a:t>
            </a:r>
            <a:r>
              <a:rPr lang="en-US" sz="2400" b="1" dirty="0" err="1"/>
              <a:t>Heartfield</a:t>
            </a:r>
            <a:endParaRPr lang="en-US" sz="2400" b="1" dirty="0"/>
          </a:p>
        </p:txBody>
      </p:sp>
    </p:spTree>
    <p:extLst>
      <p:ext uri="{BB962C8B-B14F-4D97-AF65-F5344CB8AC3E}">
        <p14:creationId xmlns:p14="http://schemas.microsoft.com/office/powerpoint/2010/main" val="30441862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heartfield-aiz-1932-07-1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27616" y="2151029"/>
            <a:ext cx="3306321" cy="4613821"/>
          </a:xfrm>
          <a:prstGeom prst="rect">
            <a:avLst/>
          </a:prstGeom>
        </p:spPr>
      </p:pic>
      <p:sp>
        <p:nvSpPr>
          <p:cNvPr id="4" name="TextBox 3"/>
          <p:cNvSpPr txBox="1"/>
          <p:nvPr/>
        </p:nvSpPr>
        <p:spPr>
          <a:xfrm>
            <a:off x="1644532" y="246793"/>
            <a:ext cx="5180508" cy="830997"/>
          </a:xfrm>
          <a:prstGeom prst="rect">
            <a:avLst/>
          </a:prstGeom>
          <a:noFill/>
        </p:spPr>
        <p:txBody>
          <a:bodyPr wrap="square" rtlCol="0">
            <a:spAutoFit/>
          </a:bodyPr>
          <a:lstStyle/>
          <a:p>
            <a:r>
              <a:rPr lang="en-US" sz="2400" b="1" dirty="0"/>
              <a:t>Adolf the Superman, Swallows Gold and Spouts Tin, by John </a:t>
            </a:r>
            <a:r>
              <a:rPr lang="en-US" sz="2400" b="1" dirty="0" err="1"/>
              <a:t>Heartfield</a:t>
            </a:r>
            <a:endParaRPr lang="en-US" sz="2400" b="1" dirty="0"/>
          </a:p>
        </p:txBody>
      </p:sp>
    </p:spTree>
    <p:extLst>
      <p:ext uri="{BB962C8B-B14F-4D97-AF65-F5344CB8AC3E}">
        <p14:creationId xmlns:p14="http://schemas.microsoft.com/office/powerpoint/2010/main" val="39454870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39418" y="1285391"/>
            <a:ext cx="5134443" cy="4647426"/>
          </a:xfrm>
          <a:prstGeom prst="rect">
            <a:avLst/>
          </a:prstGeom>
          <a:noFill/>
        </p:spPr>
        <p:txBody>
          <a:bodyPr wrap="square" rtlCol="0">
            <a:spAutoFit/>
          </a:bodyPr>
          <a:lstStyle/>
          <a:p>
            <a:r>
              <a:rPr lang="en-US" sz="3200" b="1" dirty="0">
                <a:solidFill>
                  <a:srgbClr val="FF0000"/>
                </a:solidFill>
              </a:rPr>
              <a:t>Walter Gropius</a:t>
            </a:r>
          </a:p>
          <a:p>
            <a:endParaRPr lang="en-US" sz="2400" dirty="0"/>
          </a:p>
          <a:p>
            <a:r>
              <a:rPr lang="en-US" sz="2400" dirty="0"/>
              <a:t>Gropius's career advanced in the postwar period. </a:t>
            </a:r>
            <a:r>
              <a:rPr lang="en-US" sz="2400" dirty="0">
                <a:hlinkClick r:id="rId2" tooltip="Henry van de Velde"/>
              </a:rPr>
              <a:t>Henry van de Velde</a:t>
            </a:r>
            <a:r>
              <a:rPr lang="en-US" sz="2400" dirty="0"/>
              <a:t>, the master of the Grand-Ducal Saxon School of Arts and Crafts in Weimar was asked to step down in 1915 due to his </a:t>
            </a:r>
            <a:r>
              <a:rPr lang="en-US" sz="2400" dirty="0">
                <a:hlinkClick r:id="rId3" tooltip="Belgium"/>
              </a:rPr>
              <a:t>Belgian</a:t>
            </a:r>
            <a:r>
              <a:rPr lang="en-US" sz="2400" dirty="0"/>
              <a:t> nationality. His recommendation for Gropius to succeed him led eventually to Gropius's appointment as master of the school in 1919. </a:t>
            </a:r>
          </a:p>
        </p:txBody>
      </p:sp>
      <p:pic>
        <p:nvPicPr>
          <p:cNvPr id="2" name="Picture 1" descr="WalterGropius-191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733" y="1285391"/>
            <a:ext cx="2762685" cy="3903572"/>
          </a:xfrm>
          <a:prstGeom prst="rect">
            <a:avLst/>
          </a:prstGeom>
        </p:spPr>
      </p:pic>
    </p:spTree>
    <p:extLst>
      <p:ext uri="{BB962C8B-B14F-4D97-AF65-F5344CB8AC3E}">
        <p14:creationId xmlns:p14="http://schemas.microsoft.com/office/powerpoint/2010/main" val="2403932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646999" y="1156779"/>
            <a:ext cx="5953258" cy="5630107"/>
          </a:xfrm>
          <a:prstGeom prst="rect">
            <a:avLst/>
          </a:prstGeom>
        </p:spPr>
      </p:pic>
      <p:sp>
        <p:nvSpPr>
          <p:cNvPr id="3" name="TextBox 2"/>
          <p:cNvSpPr txBox="1"/>
          <p:nvPr/>
        </p:nvSpPr>
        <p:spPr>
          <a:xfrm>
            <a:off x="214206" y="346572"/>
            <a:ext cx="6334436" cy="523220"/>
          </a:xfrm>
          <a:prstGeom prst="rect">
            <a:avLst/>
          </a:prstGeom>
          <a:noFill/>
        </p:spPr>
        <p:txBody>
          <a:bodyPr wrap="square" rtlCol="0">
            <a:spAutoFit/>
          </a:bodyPr>
          <a:lstStyle/>
          <a:p>
            <a:r>
              <a:rPr lang="en-US" sz="2800" dirty="0"/>
              <a:t>Jules </a:t>
            </a:r>
            <a:r>
              <a:rPr lang="en-US" sz="2800" dirty="0" err="1"/>
              <a:t>Cheret</a:t>
            </a:r>
            <a:r>
              <a:rPr lang="en-US" sz="2800" dirty="0"/>
              <a:t> 1836-1933</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4206" y="1156779"/>
            <a:ext cx="2339980" cy="3371873"/>
          </a:xfrm>
          <a:prstGeom prst="rect">
            <a:avLst/>
          </a:prstGeom>
        </p:spPr>
      </p:pic>
    </p:spTree>
    <p:extLst>
      <p:ext uri="{BB962C8B-B14F-4D97-AF65-F5344CB8AC3E}">
        <p14:creationId xmlns:p14="http://schemas.microsoft.com/office/powerpoint/2010/main" val="24419235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7990" y="827590"/>
            <a:ext cx="3683142" cy="461665"/>
          </a:xfrm>
          <a:prstGeom prst="rect">
            <a:avLst/>
          </a:prstGeom>
          <a:noFill/>
        </p:spPr>
        <p:txBody>
          <a:bodyPr wrap="square" rtlCol="0">
            <a:spAutoFit/>
          </a:bodyPr>
          <a:lstStyle/>
          <a:p>
            <a:r>
              <a:rPr lang="en-US" sz="2400" dirty="0"/>
              <a:t>Walter Gropius</a:t>
            </a:r>
          </a:p>
        </p:txBody>
      </p:sp>
      <p:pic>
        <p:nvPicPr>
          <p:cNvPr id="2" name="Picture 1"/>
          <p:cNvPicPr>
            <a:picLocks noChangeAspect="1"/>
          </p:cNvPicPr>
          <p:nvPr/>
        </p:nvPicPr>
        <p:blipFill>
          <a:blip r:embed="rId2"/>
          <a:stretch>
            <a:fillRect/>
          </a:stretch>
        </p:blipFill>
        <p:spPr>
          <a:xfrm>
            <a:off x="2318780" y="1732734"/>
            <a:ext cx="6698220" cy="5023665"/>
          </a:xfrm>
          <a:prstGeom prst="rect">
            <a:avLst/>
          </a:prstGeom>
        </p:spPr>
      </p:pic>
    </p:spTree>
    <p:extLst>
      <p:ext uri="{BB962C8B-B14F-4D97-AF65-F5344CB8AC3E}">
        <p14:creationId xmlns:p14="http://schemas.microsoft.com/office/powerpoint/2010/main" val="33974630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7990" y="827590"/>
            <a:ext cx="3683142" cy="1200328"/>
          </a:xfrm>
          <a:prstGeom prst="rect">
            <a:avLst/>
          </a:prstGeom>
          <a:noFill/>
        </p:spPr>
        <p:txBody>
          <a:bodyPr wrap="square" rtlCol="0">
            <a:spAutoFit/>
          </a:bodyPr>
          <a:lstStyle/>
          <a:p>
            <a:r>
              <a:rPr lang="en-US" sz="2400" dirty="0"/>
              <a:t>Walter Gropius Director’s home for the Bauhaus in Dessau</a:t>
            </a:r>
          </a:p>
        </p:txBody>
      </p:sp>
      <p:pic>
        <p:nvPicPr>
          <p:cNvPr id="2" name="Picture 1"/>
          <p:cNvPicPr>
            <a:picLocks noChangeAspect="1"/>
          </p:cNvPicPr>
          <p:nvPr/>
        </p:nvPicPr>
        <p:blipFill>
          <a:blip r:embed="rId2"/>
          <a:stretch>
            <a:fillRect/>
          </a:stretch>
        </p:blipFill>
        <p:spPr>
          <a:xfrm>
            <a:off x="1031144" y="2387872"/>
            <a:ext cx="5869988" cy="4148125"/>
          </a:xfrm>
          <a:prstGeom prst="rect">
            <a:avLst/>
          </a:prstGeom>
        </p:spPr>
      </p:pic>
    </p:spTree>
    <p:extLst>
      <p:ext uri="{BB962C8B-B14F-4D97-AF65-F5344CB8AC3E}">
        <p14:creationId xmlns:p14="http://schemas.microsoft.com/office/powerpoint/2010/main" val="16291964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923" y="550382"/>
            <a:ext cx="5180508" cy="6124754"/>
          </a:xfrm>
          <a:prstGeom prst="rect">
            <a:avLst/>
          </a:prstGeom>
          <a:noFill/>
        </p:spPr>
        <p:txBody>
          <a:bodyPr wrap="square" rtlCol="0">
            <a:spAutoFit/>
          </a:bodyPr>
          <a:lstStyle/>
          <a:p>
            <a:r>
              <a:rPr lang="en-US" sz="3200" b="1" dirty="0">
                <a:solidFill>
                  <a:srgbClr val="FF0000"/>
                </a:solidFill>
              </a:rPr>
              <a:t>Herbert Bayer</a:t>
            </a:r>
          </a:p>
          <a:p>
            <a:endParaRPr lang="en-US" sz="2400" dirty="0"/>
          </a:p>
          <a:p>
            <a:r>
              <a:rPr lang="en-US" sz="2400" dirty="0"/>
              <a:t>Herbert Bayer (April 5, 1900 – September 30, 1985) was born in Haag, Austria. He was was a graphic designer, painter, photographer, sculptor, art director, environmental and interior designer, and architect, who was very well recognized as the last living member of the Bauhaus and was instrumental in the development of the Atlantic Richfield Company’s corporate art collection until his death in 1985.</a:t>
            </a:r>
          </a:p>
          <a:p>
            <a:r>
              <a:rPr lang="en-US" sz="2400" dirty="0"/>
              <a:t>Bayer entered Bauhaus as a student but stayed and joined that team as one notable faculty members</a:t>
            </a:r>
          </a:p>
        </p:txBody>
      </p:sp>
      <p:pic>
        <p:nvPicPr>
          <p:cNvPr id="3" name="Picture 2" descr="herbert_bayer_500_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2866" y="646868"/>
            <a:ext cx="2505266" cy="3426005"/>
          </a:xfrm>
          <a:prstGeom prst="rect">
            <a:avLst/>
          </a:prstGeom>
        </p:spPr>
      </p:pic>
    </p:spTree>
    <p:extLst>
      <p:ext uri="{BB962C8B-B14F-4D97-AF65-F5344CB8AC3E}">
        <p14:creationId xmlns:p14="http://schemas.microsoft.com/office/powerpoint/2010/main" val="40764371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13498" y="759857"/>
            <a:ext cx="5180508" cy="830997"/>
          </a:xfrm>
          <a:prstGeom prst="rect">
            <a:avLst/>
          </a:prstGeom>
          <a:noFill/>
        </p:spPr>
        <p:txBody>
          <a:bodyPr wrap="square" rtlCol="0">
            <a:spAutoFit/>
          </a:bodyPr>
          <a:lstStyle/>
          <a:p>
            <a:r>
              <a:rPr lang="en-US" sz="2400" dirty="0"/>
              <a:t>Herbert Bayer Poster for Kandinsky's 60th birthday exhibition in Dessau</a:t>
            </a:r>
          </a:p>
        </p:txBody>
      </p:sp>
      <p:pic>
        <p:nvPicPr>
          <p:cNvPr id="2" name="Picture 1" descr="kandinsky192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3498" y="1888067"/>
            <a:ext cx="6985000" cy="4876800"/>
          </a:xfrm>
          <a:prstGeom prst="rect">
            <a:avLst/>
          </a:prstGeom>
        </p:spPr>
      </p:pic>
    </p:spTree>
    <p:extLst>
      <p:ext uri="{BB962C8B-B14F-4D97-AF65-F5344CB8AC3E}">
        <p14:creationId xmlns:p14="http://schemas.microsoft.com/office/powerpoint/2010/main" val="22827035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7990" y="827590"/>
            <a:ext cx="5180508" cy="830997"/>
          </a:xfrm>
          <a:prstGeom prst="rect">
            <a:avLst/>
          </a:prstGeom>
          <a:noFill/>
        </p:spPr>
        <p:txBody>
          <a:bodyPr wrap="square" rtlCol="0">
            <a:spAutoFit/>
          </a:bodyPr>
          <a:lstStyle/>
          <a:p>
            <a:endParaRPr lang="en-US" sz="2400" dirty="0"/>
          </a:p>
          <a:p>
            <a:r>
              <a:rPr lang="en-US" sz="2400" dirty="0"/>
              <a:t>Herbert Bayer</a:t>
            </a:r>
          </a:p>
        </p:txBody>
      </p:sp>
      <p:pic>
        <p:nvPicPr>
          <p:cNvPr id="3" name="Picture 2" descr="Herbert bayer-streetcar-station.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48147" y="1983026"/>
            <a:ext cx="4886029" cy="4126283"/>
          </a:xfrm>
          <a:prstGeom prst="rect">
            <a:avLst/>
          </a:prstGeom>
        </p:spPr>
      </p:pic>
    </p:spTree>
    <p:extLst>
      <p:ext uri="{BB962C8B-B14F-4D97-AF65-F5344CB8AC3E}">
        <p14:creationId xmlns:p14="http://schemas.microsoft.com/office/powerpoint/2010/main" val="13137860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7990" y="827590"/>
            <a:ext cx="5180508" cy="4278094"/>
          </a:xfrm>
          <a:prstGeom prst="rect">
            <a:avLst/>
          </a:prstGeom>
          <a:noFill/>
        </p:spPr>
        <p:txBody>
          <a:bodyPr wrap="square" rtlCol="0">
            <a:spAutoFit/>
          </a:bodyPr>
          <a:lstStyle/>
          <a:p>
            <a:r>
              <a:rPr lang="en-US" sz="3200" b="1" dirty="0" err="1">
                <a:solidFill>
                  <a:srgbClr val="FF0000"/>
                </a:solidFill>
              </a:rPr>
              <a:t>Joost</a:t>
            </a:r>
            <a:r>
              <a:rPr lang="en-US" sz="3200" b="1" dirty="0">
                <a:solidFill>
                  <a:srgbClr val="FF0000"/>
                </a:solidFill>
              </a:rPr>
              <a:t> Schmidt</a:t>
            </a:r>
          </a:p>
          <a:p>
            <a:endParaRPr lang="en-US" sz="2400" dirty="0"/>
          </a:p>
          <a:p>
            <a:r>
              <a:rPr lang="en-US" sz="2400" b="1" dirty="0" err="1"/>
              <a:t>Joost</a:t>
            </a:r>
            <a:r>
              <a:rPr lang="en-US" sz="2400" b="1" dirty="0"/>
              <a:t> Schmidt</a:t>
            </a:r>
            <a:r>
              <a:rPr lang="en-US" sz="2400" dirty="0"/>
              <a:t> (</a:t>
            </a:r>
            <a:r>
              <a:rPr lang="en-US" sz="2400" dirty="0">
                <a:hlinkClick r:id="rId2" tooltip="Wunstorf"/>
              </a:rPr>
              <a:t>Wunstorf</a:t>
            </a:r>
            <a:r>
              <a:rPr lang="en-US" sz="2400" dirty="0"/>
              <a:t>, 5 January 1893 - </a:t>
            </a:r>
            <a:r>
              <a:rPr lang="en-US" sz="2400" dirty="0">
                <a:hlinkClick r:id="rId3" tooltip="Nürnberg"/>
              </a:rPr>
              <a:t>Nürnberg</a:t>
            </a:r>
            <a:r>
              <a:rPr lang="en-US" sz="2400" dirty="0"/>
              <a:t>, 2 December 1948) was a teacher or master at the </a:t>
            </a:r>
            <a:r>
              <a:rPr lang="en-US" sz="2400" dirty="0">
                <a:hlinkClick r:id="rId4" tooltip="Bauhaus"/>
              </a:rPr>
              <a:t>Bauhaus</a:t>
            </a:r>
            <a:r>
              <a:rPr lang="en-US" sz="2400" dirty="0"/>
              <a:t> and later a professor at the College of Visual Arts, </a:t>
            </a:r>
            <a:r>
              <a:rPr lang="en-US" sz="2400" dirty="0">
                <a:hlinkClick r:id="rId5" tooltip="Berlin"/>
              </a:rPr>
              <a:t>Berlin</a:t>
            </a:r>
            <a:r>
              <a:rPr lang="en-US" sz="2400" dirty="0"/>
              <a:t>. He was a visionary typographer and graphic designer who is best known for designing the famous poster for the 1923 Bauhaus Exhibition in Weimar, Germany.</a:t>
            </a:r>
          </a:p>
        </p:txBody>
      </p:sp>
      <p:pic>
        <p:nvPicPr>
          <p:cNvPr id="2" name="Picture 1"/>
          <p:cNvPicPr>
            <a:picLocks noChangeAspect="1"/>
          </p:cNvPicPr>
          <p:nvPr/>
        </p:nvPicPr>
        <p:blipFill>
          <a:blip r:embed="rId6"/>
          <a:stretch>
            <a:fillRect/>
          </a:stretch>
        </p:blipFill>
        <p:spPr>
          <a:xfrm>
            <a:off x="848441" y="815318"/>
            <a:ext cx="2019300" cy="2616200"/>
          </a:xfrm>
          <a:prstGeom prst="rect">
            <a:avLst/>
          </a:prstGeom>
        </p:spPr>
      </p:pic>
    </p:spTree>
    <p:extLst>
      <p:ext uri="{BB962C8B-B14F-4D97-AF65-F5344CB8AC3E}">
        <p14:creationId xmlns:p14="http://schemas.microsoft.com/office/powerpoint/2010/main" val="22868870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7990" y="827590"/>
            <a:ext cx="5180508" cy="461665"/>
          </a:xfrm>
          <a:prstGeom prst="rect">
            <a:avLst/>
          </a:prstGeom>
          <a:noFill/>
        </p:spPr>
        <p:txBody>
          <a:bodyPr wrap="square" rtlCol="0">
            <a:spAutoFit/>
          </a:bodyPr>
          <a:lstStyle/>
          <a:p>
            <a:r>
              <a:rPr lang="en-US" sz="2400" dirty="0" err="1"/>
              <a:t>Joost</a:t>
            </a:r>
            <a:r>
              <a:rPr lang="en-US" sz="2400" dirty="0"/>
              <a:t> Schmidt</a:t>
            </a:r>
          </a:p>
        </p:txBody>
      </p:sp>
      <p:pic>
        <p:nvPicPr>
          <p:cNvPr id="3" name="Picture 2" descr="tumblr_l5kloipeN21qc34xw.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01594" y="1536700"/>
            <a:ext cx="3810000" cy="5321300"/>
          </a:xfrm>
          <a:prstGeom prst="rect">
            <a:avLst/>
          </a:prstGeom>
        </p:spPr>
      </p:pic>
    </p:spTree>
    <p:extLst>
      <p:ext uri="{BB962C8B-B14F-4D97-AF65-F5344CB8AC3E}">
        <p14:creationId xmlns:p14="http://schemas.microsoft.com/office/powerpoint/2010/main" val="1812042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7990" y="827590"/>
            <a:ext cx="5180508" cy="461665"/>
          </a:xfrm>
          <a:prstGeom prst="rect">
            <a:avLst/>
          </a:prstGeom>
          <a:noFill/>
        </p:spPr>
        <p:txBody>
          <a:bodyPr wrap="square" rtlCol="0">
            <a:spAutoFit/>
          </a:bodyPr>
          <a:lstStyle/>
          <a:p>
            <a:r>
              <a:rPr lang="en-US" sz="2400" dirty="0" err="1"/>
              <a:t>Joost</a:t>
            </a:r>
            <a:r>
              <a:rPr lang="en-US" sz="2400" dirty="0"/>
              <a:t> Schmidt Dessau, 1930</a:t>
            </a:r>
          </a:p>
        </p:txBody>
      </p:sp>
      <p:pic>
        <p:nvPicPr>
          <p:cNvPr id="2" name="Picture 1"/>
          <p:cNvPicPr>
            <a:picLocks noChangeAspect="1"/>
          </p:cNvPicPr>
          <p:nvPr/>
        </p:nvPicPr>
        <p:blipFill>
          <a:blip r:embed="rId2"/>
          <a:stretch>
            <a:fillRect/>
          </a:stretch>
        </p:blipFill>
        <p:spPr>
          <a:xfrm>
            <a:off x="1397000" y="1806308"/>
            <a:ext cx="6350000" cy="6172200"/>
          </a:xfrm>
          <a:prstGeom prst="rect">
            <a:avLst/>
          </a:prstGeom>
        </p:spPr>
      </p:pic>
    </p:spTree>
    <p:extLst>
      <p:ext uri="{BB962C8B-B14F-4D97-AF65-F5344CB8AC3E}">
        <p14:creationId xmlns:p14="http://schemas.microsoft.com/office/powerpoint/2010/main" val="35000613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7990" y="827590"/>
            <a:ext cx="5180508" cy="461665"/>
          </a:xfrm>
          <a:prstGeom prst="rect">
            <a:avLst/>
          </a:prstGeom>
          <a:noFill/>
        </p:spPr>
        <p:txBody>
          <a:bodyPr wrap="square" rtlCol="0">
            <a:spAutoFit/>
          </a:bodyPr>
          <a:lstStyle/>
          <a:p>
            <a:r>
              <a:rPr lang="en-US" sz="2400" dirty="0" err="1"/>
              <a:t>Joost</a:t>
            </a:r>
            <a:r>
              <a:rPr lang="en-US" sz="2400" dirty="0"/>
              <a:t> Schmidt</a:t>
            </a:r>
          </a:p>
        </p:txBody>
      </p:sp>
      <p:pic>
        <p:nvPicPr>
          <p:cNvPr id="2" name="Picture 1"/>
          <p:cNvPicPr>
            <a:picLocks noChangeAspect="1"/>
          </p:cNvPicPr>
          <p:nvPr/>
        </p:nvPicPr>
        <p:blipFill>
          <a:blip r:embed="rId2"/>
          <a:stretch>
            <a:fillRect/>
          </a:stretch>
        </p:blipFill>
        <p:spPr>
          <a:xfrm>
            <a:off x="1397000" y="1851926"/>
            <a:ext cx="6350000" cy="4483100"/>
          </a:xfrm>
          <a:prstGeom prst="rect">
            <a:avLst/>
          </a:prstGeom>
        </p:spPr>
      </p:pic>
    </p:spTree>
    <p:extLst>
      <p:ext uri="{BB962C8B-B14F-4D97-AF65-F5344CB8AC3E}">
        <p14:creationId xmlns:p14="http://schemas.microsoft.com/office/powerpoint/2010/main" val="31679851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7990" y="827590"/>
            <a:ext cx="5180508" cy="5016757"/>
          </a:xfrm>
          <a:prstGeom prst="rect">
            <a:avLst/>
          </a:prstGeom>
          <a:noFill/>
        </p:spPr>
        <p:txBody>
          <a:bodyPr wrap="square" rtlCol="0">
            <a:spAutoFit/>
          </a:bodyPr>
          <a:lstStyle/>
          <a:p>
            <a:r>
              <a:rPr lang="en-US" sz="3200" b="1" dirty="0">
                <a:solidFill>
                  <a:srgbClr val="FF0000"/>
                </a:solidFill>
              </a:rPr>
              <a:t>Marcel Breuer</a:t>
            </a:r>
          </a:p>
          <a:p>
            <a:endParaRPr lang="en-US" sz="2400" dirty="0"/>
          </a:p>
          <a:p>
            <a:r>
              <a:rPr lang="en-US" sz="2400" b="1" dirty="0"/>
              <a:t>Marcel </a:t>
            </a:r>
            <a:r>
              <a:rPr lang="en-US" sz="2400" b="1" dirty="0" err="1"/>
              <a:t>Lajos</a:t>
            </a:r>
            <a:r>
              <a:rPr lang="en-US" sz="2400" b="1" dirty="0"/>
              <a:t> Breuer</a:t>
            </a:r>
            <a:r>
              <a:rPr lang="en-US" sz="2400" dirty="0"/>
              <a:t> (pronounced </a:t>
            </a:r>
            <a:r>
              <a:rPr lang="en-US" sz="2400" b="1" i="1" cap="small" dirty="0">
                <a:hlinkClick r:id="rId2" tooltip="Wikipedia:Pronunciation respelling key"/>
              </a:rPr>
              <a:t>BROY</a:t>
            </a:r>
            <a:r>
              <a:rPr lang="en-US" sz="2400" i="1" dirty="0">
                <a:hlinkClick r:id="rId2" tooltip="Wikipedia:Pronunciation respelling key"/>
              </a:rPr>
              <a:t>-ər</a:t>
            </a:r>
            <a:r>
              <a:rPr lang="en-US" sz="2400" dirty="0"/>
              <a:t>; 22 May 1902 – 1 July 1981), was a </a:t>
            </a:r>
            <a:r>
              <a:rPr lang="en-US" sz="2400" dirty="0">
                <a:hlinkClick r:id="rId3" tooltip="Hungary"/>
              </a:rPr>
              <a:t>Hungarian</a:t>
            </a:r>
            <a:r>
              <a:rPr lang="en-US" sz="2400" dirty="0"/>
              <a:t>-born </a:t>
            </a:r>
            <a:r>
              <a:rPr lang="en-US" sz="2400" dirty="0">
                <a:hlinkClick r:id="rId4" tooltip="Modernism"/>
              </a:rPr>
              <a:t>modernist</a:t>
            </a:r>
            <a:r>
              <a:rPr lang="en-US" sz="2400" dirty="0"/>
              <a:t>, architect and furniture designer. One of the masters of Modernism, Breuer extended the sculptural vocabulary he had developed in the carpentry shop at the Bauhaus into a personal architecture that made him one of the world's most popular architects at the peak of 20th-Century design.</a:t>
            </a:r>
          </a:p>
        </p:txBody>
      </p:sp>
      <p:pic>
        <p:nvPicPr>
          <p:cNvPr id="3" name="Picture 2"/>
          <p:cNvPicPr>
            <a:picLocks noChangeAspect="1"/>
          </p:cNvPicPr>
          <p:nvPr/>
        </p:nvPicPr>
        <p:blipFill>
          <a:blip r:embed="rId5"/>
          <a:stretch>
            <a:fillRect/>
          </a:stretch>
        </p:blipFill>
        <p:spPr>
          <a:xfrm>
            <a:off x="721033" y="827590"/>
            <a:ext cx="2496957" cy="2167170"/>
          </a:xfrm>
          <a:prstGeom prst="rect">
            <a:avLst/>
          </a:prstGeom>
        </p:spPr>
      </p:pic>
    </p:spTree>
    <p:extLst>
      <p:ext uri="{BB962C8B-B14F-4D97-AF65-F5344CB8AC3E}">
        <p14:creationId xmlns:p14="http://schemas.microsoft.com/office/powerpoint/2010/main" val="297330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6788</TotalTime>
  <Words>5747</Words>
  <Application>Microsoft Macintosh PowerPoint</Application>
  <PresentationFormat>On-screen Show (4:3)</PresentationFormat>
  <Paragraphs>196</Paragraphs>
  <Slides>134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134</vt:i4>
      </vt:variant>
    </vt:vector>
  </HeadingPairs>
  <TitlesOfParts>
    <vt:vector size="138" baseType="lpstr">
      <vt:lpstr>Arial</vt:lpstr>
      <vt:lpstr>Calibri</vt:lpstr>
      <vt:lpstr>Helvetica</vt:lpstr>
      <vt:lpstr>Office Theme</vt:lpstr>
      <vt:lpstr>Week 4 – Professional Design</vt:lpstr>
      <vt:lpstr>Professional Design During the 1920s in the United States, many people who had once described themselves as involved in the graphic arts, the industrial arts, the craft arts, or the arts allied to architecture, and even architects themselves, began to be referred to as designers. They were seen as serving industry. They could take any object or product—a shoe, a chair, a book, a poster, an automobile, or a building—and make it appealing, and thereby persuade the public to buy it or a client to build it. </vt:lpstr>
      <vt:lpstr>Professional Design People find products appealing for two reasons—their functionality and their style. Obviously, a product needs to work, and work well, to attract buyers. But it also has to look good, and this “look,” or style, is a stimulus for consumption and show. It implies not only aesthetic appeal but good taste. Most successful product design embodies both functionality and a distinctive stylistic appearance.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de los Muertos</dc:title>
  <dc:creator>AC</dc:creator>
  <cp:lastModifiedBy>Microsoft Office User</cp:lastModifiedBy>
  <cp:revision>239</cp:revision>
  <dcterms:created xsi:type="dcterms:W3CDTF">2014-10-20T02:54:06Z</dcterms:created>
  <dcterms:modified xsi:type="dcterms:W3CDTF">2020-09-08T03:19:06Z</dcterms:modified>
</cp:coreProperties>
</file>